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1" r:id="rId5"/>
  </p:sldMasterIdLst>
  <p:notesMasterIdLst>
    <p:notesMasterId r:id="rId11"/>
  </p:notesMasterIdLst>
  <p:sldIdLst>
    <p:sldId id="262" r:id="rId6"/>
    <p:sldId id="2147479055" r:id="rId7"/>
    <p:sldId id="294" r:id="rId8"/>
    <p:sldId id="2147479056" r:id="rId9"/>
    <p:sldId id="2147479057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78BD"/>
    <a:srgbClr val="96CD78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327"/>
  </p:normalViewPr>
  <p:slideViewPr>
    <p:cSldViewPr snapToGrid="0" snapToObjects="1" showGuides="1">
      <p:cViewPr varScale="1">
        <p:scale>
          <a:sx n="83" d="100"/>
          <a:sy n="83" d="100"/>
        </p:scale>
        <p:origin x="108" y="25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A75FB0-2F8D-49F2-95A4-E92A64011C7F}" type="doc">
      <dgm:prSet loTypeId="urn:microsoft.com/office/officeart/2005/8/layout/chevron2" loCatId="list" qsTypeId="urn:microsoft.com/office/officeart/2005/8/quickstyle/simple3#1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B80487FD-906A-49A4-B21A-3F3651F582F4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GB" noProof="0" dirty="0"/>
        </a:p>
      </dgm:t>
    </dgm:pt>
    <dgm:pt modelId="{5B4E945E-ED34-4942-A038-8BD32E2158A3}" type="parTrans" cxnId="{4F59498F-87A8-4C5F-9436-518D46BBD9E5}">
      <dgm:prSet/>
      <dgm:spPr/>
      <dgm:t>
        <a:bodyPr/>
        <a:lstStyle/>
        <a:p>
          <a:endParaRPr lang="en-US"/>
        </a:p>
      </dgm:t>
    </dgm:pt>
    <dgm:pt modelId="{8989546D-0B76-4877-A18A-7D98BB00F50C}" type="sibTrans" cxnId="{4F59498F-87A8-4C5F-9436-518D46BBD9E5}">
      <dgm:prSet/>
      <dgm:spPr/>
      <dgm:t>
        <a:bodyPr/>
        <a:lstStyle/>
        <a:p>
          <a:endParaRPr lang="en-US"/>
        </a:p>
      </dgm:t>
    </dgm:pt>
    <dgm:pt modelId="{FA32AA17-E448-4B88-BCEC-4B3C48746DCD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GB" noProof="0" dirty="0"/>
        </a:p>
      </dgm:t>
    </dgm:pt>
    <dgm:pt modelId="{FBAE1668-F5BD-45CF-B955-FC658E8D224A}" type="parTrans" cxnId="{93718F1F-FF8D-4BDE-A560-51A55D31FBB7}">
      <dgm:prSet/>
      <dgm:spPr/>
      <dgm:t>
        <a:bodyPr/>
        <a:lstStyle/>
        <a:p>
          <a:endParaRPr lang="en-US"/>
        </a:p>
      </dgm:t>
    </dgm:pt>
    <dgm:pt modelId="{66216D63-E314-40E1-B994-33C1BFBAD9CE}" type="sibTrans" cxnId="{93718F1F-FF8D-4BDE-A560-51A55D31FBB7}">
      <dgm:prSet/>
      <dgm:spPr/>
      <dgm:t>
        <a:bodyPr/>
        <a:lstStyle/>
        <a:p>
          <a:endParaRPr lang="en-US"/>
        </a:p>
      </dgm:t>
    </dgm:pt>
    <dgm:pt modelId="{583F5D24-DC97-4CF1-9086-D83D2FD1DB6F}">
      <dgm:prSet phldrT="[Text]"/>
      <dgm:spPr/>
      <dgm:t>
        <a:bodyPr/>
        <a:lstStyle/>
        <a:p>
          <a:pPr>
            <a:buFontTx/>
            <a:buNone/>
          </a:pPr>
          <a:r>
            <a:rPr lang="en-GB" b="0" noProof="0" dirty="0">
              <a:solidFill>
                <a:schemeClr val="bg1">
                  <a:lumMod val="50000"/>
                </a:schemeClr>
              </a:solidFill>
            </a:rPr>
            <a:t>June-</a:t>
          </a:r>
          <a:r>
            <a:rPr lang="en-GB" b="0" noProof="0" dirty="0">
              <a:solidFill>
                <a:schemeClr val="tx1"/>
              </a:solidFill>
            </a:rPr>
            <a:t>Oct 2026 – working level exchanges with TSOs; SAP; NRAs </a:t>
          </a:r>
          <a:endParaRPr lang="en-GB" noProof="0" dirty="0">
            <a:solidFill>
              <a:schemeClr val="tx1"/>
            </a:solidFill>
          </a:endParaRPr>
        </a:p>
      </dgm:t>
    </dgm:pt>
    <dgm:pt modelId="{6674B820-193A-49FF-AFDA-F73EDB99E67C}" type="parTrans" cxnId="{A2139E04-08D6-44A9-9184-9B7EF9E52556}">
      <dgm:prSet/>
      <dgm:spPr/>
      <dgm:t>
        <a:bodyPr/>
        <a:lstStyle/>
        <a:p>
          <a:endParaRPr lang="en-US"/>
        </a:p>
      </dgm:t>
    </dgm:pt>
    <dgm:pt modelId="{7D00E6AB-3521-494A-8684-8E1E28AEB152}" type="sibTrans" cxnId="{A2139E04-08D6-44A9-9184-9B7EF9E52556}">
      <dgm:prSet/>
      <dgm:spPr/>
      <dgm:t>
        <a:bodyPr/>
        <a:lstStyle/>
        <a:p>
          <a:endParaRPr lang="en-US"/>
        </a:p>
      </dgm:t>
    </dgm:pt>
    <dgm:pt modelId="{E24731DC-BFED-4146-96E1-636B7617B3A4}">
      <dgm:prSet/>
      <dgm:spPr/>
      <dgm:t>
        <a:bodyPr/>
        <a:lstStyle/>
        <a:p>
          <a:pPr>
            <a:buNone/>
          </a:pPr>
          <a:r>
            <a:rPr lang="sv-SE" dirty="0">
              <a:solidFill>
                <a:schemeClr val="bg1">
                  <a:lumMod val="50000"/>
                </a:schemeClr>
              </a:solidFill>
            </a:rPr>
            <a:t>10 July 2026 – 7 Aug 2026: Public consultation on the amendment proposals </a:t>
          </a:r>
          <a:endParaRPr lang="en-GB" noProof="0" dirty="0">
            <a:solidFill>
              <a:schemeClr val="bg1">
                <a:lumMod val="50000"/>
              </a:schemeClr>
            </a:solidFill>
          </a:endParaRPr>
        </a:p>
      </dgm:t>
    </dgm:pt>
    <dgm:pt modelId="{6CF6101C-45E1-4D96-8BAE-B7060CA39E3C}" type="sibTrans" cxnId="{EE5B9783-D09A-4EB8-8AB2-2136993A9563}">
      <dgm:prSet/>
      <dgm:spPr/>
      <dgm:t>
        <a:bodyPr/>
        <a:lstStyle/>
        <a:p>
          <a:endParaRPr lang="en-US"/>
        </a:p>
      </dgm:t>
    </dgm:pt>
    <dgm:pt modelId="{089038B8-E1B2-4C7A-B30C-3CEAA063B539}" type="parTrans" cxnId="{EE5B9783-D09A-4EB8-8AB2-2136993A9563}">
      <dgm:prSet/>
      <dgm:spPr/>
      <dgm:t>
        <a:bodyPr/>
        <a:lstStyle/>
        <a:p>
          <a:endParaRPr lang="en-US"/>
        </a:p>
      </dgm:t>
    </dgm:pt>
    <dgm:pt modelId="{129BC166-0DC6-4C44-B863-473318147999}">
      <dgm:prSet phldrT="[Text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GB" noProof="0" dirty="0"/>
        </a:p>
      </dgm:t>
    </dgm:pt>
    <dgm:pt modelId="{3480401C-9060-48D6-A6DC-EEA73E2A0BAB}" type="parTrans" cxnId="{BE01D69D-E693-412F-AC69-3F0DBE54AEAB}">
      <dgm:prSet/>
      <dgm:spPr/>
      <dgm:t>
        <a:bodyPr/>
        <a:lstStyle/>
        <a:p>
          <a:endParaRPr lang="en-GB"/>
        </a:p>
      </dgm:t>
    </dgm:pt>
    <dgm:pt modelId="{E430F341-BA62-497D-AF60-19D342A09014}" type="sibTrans" cxnId="{BE01D69D-E693-412F-AC69-3F0DBE54AEAB}">
      <dgm:prSet/>
      <dgm:spPr/>
      <dgm:t>
        <a:bodyPr/>
        <a:lstStyle/>
        <a:p>
          <a:endParaRPr lang="en-GB"/>
        </a:p>
      </dgm:t>
    </dgm:pt>
    <dgm:pt modelId="{3F7CDA34-BFC6-409C-BE92-F30DD4C9FF08}">
      <dgm:prSet/>
      <dgm:spPr/>
      <dgm:t>
        <a:bodyPr/>
        <a:lstStyle/>
        <a:p>
          <a:pPr>
            <a:buFontTx/>
            <a:buNone/>
          </a:pPr>
          <a:r>
            <a:rPr lang="en-GB" noProof="0" dirty="0">
              <a:solidFill>
                <a:schemeClr val="bg1">
                  <a:lumMod val="50000"/>
                </a:schemeClr>
              </a:solidFill>
            </a:rPr>
            <a:t>10 June 2026: TSOs submitted the proposal for amending the HAR and SAP methodology</a:t>
          </a:r>
        </a:p>
      </dgm:t>
    </dgm:pt>
    <dgm:pt modelId="{89944A3B-341F-4ECE-AF28-3176656662FF}" type="parTrans" cxnId="{48AAB4E4-5829-44E2-A58B-2B8271BFD266}">
      <dgm:prSet/>
      <dgm:spPr/>
      <dgm:t>
        <a:bodyPr/>
        <a:lstStyle/>
        <a:p>
          <a:endParaRPr lang="en-GB"/>
        </a:p>
      </dgm:t>
    </dgm:pt>
    <dgm:pt modelId="{586B7FDF-D9A6-46A9-A30D-2240AB50D291}" type="sibTrans" cxnId="{48AAB4E4-5829-44E2-A58B-2B8271BFD266}">
      <dgm:prSet/>
      <dgm:spPr/>
      <dgm:t>
        <a:bodyPr/>
        <a:lstStyle/>
        <a:p>
          <a:endParaRPr lang="en-GB"/>
        </a:p>
      </dgm:t>
    </dgm:pt>
    <dgm:pt modelId="{96E753E3-B186-4201-886F-5BF7DB4F5DA7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GB" noProof="0" dirty="0"/>
        </a:p>
      </dgm:t>
    </dgm:pt>
    <dgm:pt modelId="{2F5277EF-3E4F-471A-A573-049311FA57C4}" type="parTrans" cxnId="{F32A1841-EDE1-482A-964E-D50E13F22AEC}">
      <dgm:prSet/>
      <dgm:spPr/>
      <dgm:t>
        <a:bodyPr/>
        <a:lstStyle/>
        <a:p>
          <a:endParaRPr lang="en-GB"/>
        </a:p>
      </dgm:t>
    </dgm:pt>
    <dgm:pt modelId="{AEEF4FF1-49A8-46E9-B1EC-71C65C99ECF6}" type="sibTrans" cxnId="{F32A1841-EDE1-482A-964E-D50E13F22AEC}">
      <dgm:prSet/>
      <dgm:spPr/>
      <dgm:t>
        <a:bodyPr/>
        <a:lstStyle/>
        <a:p>
          <a:endParaRPr lang="en-GB"/>
        </a:p>
      </dgm:t>
    </dgm:pt>
    <dgm:pt modelId="{2FCEB1DE-827D-4B0B-9FEB-E836F9EB76FE}">
      <dgm:prSet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en-GB" noProof="0" dirty="0"/>
        </a:p>
      </dgm:t>
    </dgm:pt>
    <dgm:pt modelId="{BB93783B-DBF1-4A39-BCDE-D3490F9764D9}" type="parTrans" cxnId="{BBF041F9-3D4F-4147-A56D-56DEC39FE8C6}">
      <dgm:prSet/>
      <dgm:spPr/>
      <dgm:t>
        <a:bodyPr/>
        <a:lstStyle/>
        <a:p>
          <a:endParaRPr lang="en-GB"/>
        </a:p>
      </dgm:t>
    </dgm:pt>
    <dgm:pt modelId="{68DF13F4-D3E7-4C4C-8705-2613795DBDDC}" type="sibTrans" cxnId="{BBF041F9-3D4F-4147-A56D-56DEC39FE8C6}">
      <dgm:prSet/>
      <dgm:spPr/>
      <dgm:t>
        <a:bodyPr/>
        <a:lstStyle/>
        <a:p>
          <a:endParaRPr lang="en-GB"/>
        </a:p>
      </dgm:t>
    </dgm:pt>
    <dgm:pt modelId="{590D776E-C944-4850-87E3-87F5A0E306A3}">
      <dgm:prSet/>
      <dgm:spPr/>
      <dgm:t>
        <a:bodyPr/>
        <a:lstStyle/>
        <a:p>
          <a:pPr>
            <a:buFontTx/>
            <a:buNone/>
          </a:pPr>
          <a:r>
            <a:rPr lang="en-GB" noProof="0" dirty="0"/>
            <a:t>Dec 2026: Expected adoption, notification to the TSOs and publication of ACERs decision</a:t>
          </a:r>
        </a:p>
      </dgm:t>
    </dgm:pt>
    <dgm:pt modelId="{A8BE57E5-10FB-4B6A-AE7C-AC1E4F29E015}" type="parTrans" cxnId="{D451D364-65B3-4904-B656-C999B880CF49}">
      <dgm:prSet/>
      <dgm:spPr/>
      <dgm:t>
        <a:bodyPr/>
        <a:lstStyle/>
        <a:p>
          <a:endParaRPr lang="en-GB"/>
        </a:p>
      </dgm:t>
    </dgm:pt>
    <dgm:pt modelId="{01E765BC-EAB9-4D53-8A71-0EC6ECC518D6}" type="sibTrans" cxnId="{D451D364-65B3-4904-B656-C999B880CF49}">
      <dgm:prSet/>
      <dgm:spPr/>
      <dgm:t>
        <a:bodyPr/>
        <a:lstStyle/>
        <a:p>
          <a:endParaRPr lang="en-GB"/>
        </a:p>
      </dgm:t>
    </dgm:pt>
    <dgm:pt modelId="{8EBD4EF0-BDBC-4BD0-93DD-E84B36A9F3B2}">
      <dgm:prSet/>
      <dgm:spPr/>
      <dgm:t>
        <a:bodyPr/>
        <a:lstStyle/>
        <a:p>
          <a:pPr>
            <a:buFontTx/>
            <a:buNone/>
          </a:pPr>
          <a:r>
            <a:rPr lang="en-GB" noProof="0" dirty="0"/>
            <a:t>Nov-Dec 2026: ACERs internal approval process </a:t>
          </a:r>
          <a:r>
            <a:rPr lang="en-GB" i="1" noProof="0" dirty="0"/>
            <a:t>(</a:t>
          </a:r>
          <a:r>
            <a:rPr lang="en-GB" i="1" noProof="0" dirty="0" err="1"/>
            <a:t>BoR</a:t>
          </a:r>
          <a:r>
            <a:rPr lang="en-GB" i="1" noProof="0" dirty="0"/>
            <a:t> on 10 December)</a:t>
          </a:r>
        </a:p>
      </dgm:t>
    </dgm:pt>
    <dgm:pt modelId="{7C325DEE-3F51-465D-8988-45ECBF80DDA5}" type="sibTrans" cxnId="{0C813DE6-F885-4635-845D-F031DA5CDC3A}">
      <dgm:prSet/>
      <dgm:spPr/>
      <dgm:t>
        <a:bodyPr/>
        <a:lstStyle/>
        <a:p>
          <a:endParaRPr lang="en-GB"/>
        </a:p>
      </dgm:t>
    </dgm:pt>
    <dgm:pt modelId="{3C6A2BBF-91BC-490F-ADCA-5168DFF271E5}" type="parTrans" cxnId="{0C813DE6-F885-4635-845D-F031DA5CDC3A}">
      <dgm:prSet/>
      <dgm:spPr/>
      <dgm:t>
        <a:bodyPr/>
        <a:lstStyle/>
        <a:p>
          <a:endParaRPr lang="en-GB"/>
        </a:p>
      </dgm:t>
    </dgm:pt>
    <dgm:pt modelId="{FC0B6FE4-1F94-4F57-858C-1D3C19FF228E}">
      <dgm:prSet phldrT="[Text]" phldr="0" custT="1"/>
      <dgm:spPr>
        <a:solidFill>
          <a:srgbClr val="004FEE">
            <a:lumMod val="60000"/>
            <a:lumOff val="40000"/>
          </a:srgbClr>
        </a:solidFill>
        <a:ln w="6350" cap="flat" cmpd="sng" algn="ctr">
          <a:solidFill>
            <a:srgbClr val="004FEE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 </a:t>
          </a:r>
        </a:p>
      </dgm:t>
    </dgm:pt>
    <dgm:pt modelId="{9B7616A7-02D6-484A-92C8-7411EEFA460C}" type="parTrans" cxnId="{427B128A-A4F5-4A13-AA9F-00D2F691AA92}">
      <dgm:prSet/>
      <dgm:spPr/>
      <dgm:t>
        <a:bodyPr/>
        <a:lstStyle/>
        <a:p>
          <a:endParaRPr lang="en-GB"/>
        </a:p>
      </dgm:t>
    </dgm:pt>
    <dgm:pt modelId="{FC7A5D70-3E4B-45E4-9D62-1C88237D8A36}" type="sibTrans" cxnId="{427B128A-A4F5-4A13-AA9F-00D2F691AA92}">
      <dgm:prSet/>
      <dgm:spPr/>
      <dgm:t>
        <a:bodyPr/>
        <a:lstStyle/>
        <a:p>
          <a:endParaRPr lang="en-GB"/>
        </a:p>
      </dgm:t>
    </dgm:pt>
    <dgm:pt modelId="{C3F35C0D-6367-4F0C-85D6-A9CF37C339B6}">
      <dgm:prSet/>
      <dgm:spPr/>
      <dgm:t>
        <a:bodyPr/>
        <a:lstStyle/>
        <a:p>
          <a:pPr>
            <a:buNone/>
          </a:pPr>
          <a:r>
            <a:rPr lang="en-GB" dirty="0"/>
            <a:t>Oct-Nov 2026: ACER hears concerned parties on its preliminary position</a:t>
          </a:r>
        </a:p>
      </dgm:t>
    </dgm:pt>
    <dgm:pt modelId="{1D483AA8-C063-49C9-A8E1-B13E12B6906B}" type="parTrans" cxnId="{F0474D1E-AA44-41CE-9844-22F5E9EB8C19}">
      <dgm:prSet/>
      <dgm:spPr/>
      <dgm:t>
        <a:bodyPr/>
        <a:lstStyle/>
        <a:p>
          <a:endParaRPr lang="en-GB"/>
        </a:p>
      </dgm:t>
    </dgm:pt>
    <dgm:pt modelId="{E526DEE3-CADA-48E6-95B1-AF9CD3842BE3}" type="sibTrans" cxnId="{F0474D1E-AA44-41CE-9844-22F5E9EB8C19}">
      <dgm:prSet/>
      <dgm:spPr/>
      <dgm:t>
        <a:bodyPr/>
        <a:lstStyle/>
        <a:p>
          <a:endParaRPr lang="en-GB"/>
        </a:p>
      </dgm:t>
    </dgm:pt>
    <dgm:pt modelId="{97C50967-6EA4-4705-B121-E24BB342B022}" type="pres">
      <dgm:prSet presAssocID="{3EA75FB0-2F8D-49F2-95A4-E92A64011C7F}" presName="linearFlow" presStyleCnt="0">
        <dgm:presLayoutVars>
          <dgm:dir/>
          <dgm:animLvl val="lvl"/>
          <dgm:resizeHandles val="exact"/>
        </dgm:presLayoutVars>
      </dgm:prSet>
      <dgm:spPr/>
    </dgm:pt>
    <dgm:pt modelId="{53AC24DD-A633-4369-8146-EC6AAB8ABFA3}" type="pres">
      <dgm:prSet presAssocID="{129BC166-0DC6-4C44-B863-473318147999}" presName="composite" presStyleCnt="0"/>
      <dgm:spPr/>
    </dgm:pt>
    <dgm:pt modelId="{8961710F-FBAD-4142-A067-99DB88820A3D}" type="pres">
      <dgm:prSet presAssocID="{129BC166-0DC6-4C44-B863-473318147999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2E4D320E-D311-4CA0-A76B-B512DE2537A8}" type="pres">
      <dgm:prSet presAssocID="{129BC166-0DC6-4C44-B863-473318147999}" presName="descendantText" presStyleLbl="alignAcc1" presStyleIdx="0" presStyleCnt="6">
        <dgm:presLayoutVars>
          <dgm:bulletEnabled val="1"/>
        </dgm:presLayoutVars>
      </dgm:prSet>
      <dgm:spPr/>
    </dgm:pt>
    <dgm:pt modelId="{B0E7B883-EAAA-40A8-8182-7785E8C474DB}" type="pres">
      <dgm:prSet presAssocID="{E430F341-BA62-497D-AF60-19D342A09014}" presName="sp" presStyleCnt="0"/>
      <dgm:spPr/>
    </dgm:pt>
    <dgm:pt modelId="{5F38E7C0-F86B-4A29-A84B-8132EFF90A90}" type="pres">
      <dgm:prSet presAssocID="{B80487FD-906A-49A4-B21A-3F3651F582F4}" presName="composite" presStyleCnt="0"/>
      <dgm:spPr/>
    </dgm:pt>
    <dgm:pt modelId="{299A8EE3-04DC-41E2-9836-A31D24E77E0A}" type="pres">
      <dgm:prSet presAssocID="{B80487FD-906A-49A4-B21A-3F3651F582F4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7F738EAB-0FFC-4C8A-9879-54A40C4FB365}" type="pres">
      <dgm:prSet presAssocID="{B80487FD-906A-49A4-B21A-3F3651F582F4}" presName="descendantText" presStyleLbl="alignAcc1" presStyleIdx="1" presStyleCnt="6">
        <dgm:presLayoutVars>
          <dgm:bulletEnabled val="1"/>
        </dgm:presLayoutVars>
      </dgm:prSet>
      <dgm:spPr/>
    </dgm:pt>
    <dgm:pt modelId="{CD890E35-76E2-4597-B0D5-40F15230F254}" type="pres">
      <dgm:prSet presAssocID="{8989546D-0B76-4877-A18A-7D98BB00F50C}" presName="sp" presStyleCnt="0"/>
      <dgm:spPr/>
    </dgm:pt>
    <dgm:pt modelId="{A2BCB7EB-1C6D-4571-BB10-5055BBF70C16}" type="pres">
      <dgm:prSet presAssocID="{FA32AA17-E448-4B88-BCEC-4B3C48746DCD}" presName="composite" presStyleCnt="0"/>
      <dgm:spPr/>
    </dgm:pt>
    <dgm:pt modelId="{8C605E52-F94B-4553-8053-C0633BDB8E90}" type="pres">
      <dgm:prSet presAssocID="{FA32AA17-E448-4B88-BCEC-4B3C48746DCD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94515EFF-EBC6-457E-A3BE-2DDDEBA49D21}" type="pres">
      <dgm:prSet presAssocID="{FA32AA17-E448-4B88-BCEC-4B3C48746DCD}" presName="descendantText" presStyleLbl="alignAcc1" presStyleIdx="2" presStyleCnt="6">
        <dgm:presLayoutVars>
          <dgm:bulletEnabled val="1"/>
        </dgm:presLayoutVars>
      </dgm:prSet>
      <dgm:spPr/>
    </dgm:pt>
    <dgm:pt modelId="{7859DEFB-630B-483F-8FDC-4EFFEC97EDB2}" type="pres">
      <dgm:prSet presAssocID="{66216D63-E314-40E1-B994-33C1BFBAD9CE}" presName="sp" presStyleCnt="0"/>
      <dgm:spPr/>
    </dgm:pt>
    <dgm:pt modelId="{76F874E4-89D5-443F-9686-BF6E1A4B6723}" type="pres">
      <dgm:prSet presAssocID="{FC0B6FE4-1F94-4F57-858C-1D3C19FF228E}" presName="composite" presStyleCnt="0"/>
      <dgm:spPr/>
    </dgm:pt>
    <dgm:pt modelId="{C7100769-CD45-4D45-8DBB-5D7794278D87}" type="pres">
      <dgm:prSet presAssocID="{FC0B6FE4-1F94-4F57-858C-1D3C19FF228E}" presName="parentText" presStyleLbl="alignNode1" presStyleIdx="3" presStyleCnt="6">
        <dgm:presLayoutVars>
          <dgm:chMax val="1"/>
          <dgm:bulletEnabled val="1"/>
        </dgm:presLayoutVars>
      </dgm:prSet>
      <dgm:spPr>
        <a:xfrm rot="5400000">
          <a:off x="-81428" y="1985669"/>
          <a:ext cx="542854" cy="379998"/>
        </a:xfrm>
        <a:prstGeom prst="chevron">
          <a:avLst/>
        </a:prstGeom>
      </dgm:spPr>
    </dgm:pt>
    <dgm:pt modelId="{DF46BDBB-F0DB-4B96-9661-BD5217945F1C}" type="pres">
      <dgm:prSet presAssocID="{FC0B6FE4-1F94-4F57-858C-1D3C19FF228E}" presName="descendantText" presStyleLbl="alignAcc1" presStyleIdx="3" presStyleCnt="6">
        <dgm:presLayoutVars>
          <dgm:bulletEnabled val="1"/>
        </dgm:presLayoutVars>
      </dgm:prSet>
      <dgm:spPr/>
    </dgm:pt>
    <dgm:pt modelId="{86BC7D3B-4BC4-418D-849A-BE72A950E1FD}" type="pres">
      <dgm:prSet presAssocID="{FC7A5D70-3E4B-45E4-9D62-1C88237D8A36}" presName="sp" presStyleCnt="0"/>
      <dgm:spPr/>
    </dgm:pt>
    <dgm:pt modelId="{D445C762-1880-40AF-9BF6-760D38FA25B4}" type="pres">
      <dgm:prSet presAssocID="{96E753E3-B186-4201-886F-5BF7DB4F5DA7}" presName="composite" presStyleCnt="0"/>
      <dgm:spPr/>
    </dgm:pt>
    <dgm:pt modelId="{D696BE0E-6311-4B5A-B5A4-3598648C88D7}" type="pres">
      <dgm:prSet presAssocID="{96E753E3-B186-4201-886F-5BF7DB4F5DA7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3D0CC6B1-F8FE-4756-9BE3-8790F2002590}" type="pres">
      <dgm:prSet presAssocID="{96E753E3-B186-4201-886F-5BF7DB4F5DA7}" presName="descendantText" presStyleLbl="alignAcc1" presStyleIdx="4" presStyleCnt="6">
        <dgm:presLayoutVars>
          <dgm:bulletEnabled val="1"/>
        </dgm:presLayoutVars>
      </dgm:prSet>
      <dgm:spPr/>
    </dgm:pt>
    <dgm:pt modelId="{74F33CFB-8931-4712-8B28-EFF1E12EDB3C}" type="pres">
      <dgm:prSet presAssocID="{AEEF4FF1-49A8-46E9-B1EC-71C65C99ECF6}" presName="sp" presStyleCnt="0"/>
      <dgm:spPr/>
    </dgm:pt>
    <dgm:pt modelId="{36346595-E41B-45CE-A015-CFE0E46EE786}" type="pres">
      <dgm:prSet presAssocID="{2FCEB1DE-827D-4B0B-9FEB-E836F9EB76FE}" presName="composite" presStyleCnt="0"/>
      <dgm:spPr/>
    </dgm:pt>
    <dgm:pt modelId="{70A4BD3A-1394-4BE2-ACE0-1E4F3C0790D9}" type="pres">
      <dgm:prSet presAssocID="{2FCEB1DE-827D-4B0B-9FEB-E836F9EB76FE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63FB068C-FB23-4D16-A593-DCC9A5158F82}" type="pres">
      <dgm:prSet presAssocID="{2FCEB1DE-827D-4B0B-9FEB-E836F9EB76FE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A2139E04-08D6-44A9-9184-9B7EF9E52556}" srcId="{B80487FD-906A-49A4-B21A-3F3651F582F4}" destId="{583F5D24-DC97-4CF1-9086-D83D2FD1DB6F}" srcOrd="0" destOrd="0" parTransId="{6674B820-193A-49FF-AFDA-F73EDB99E67C}" sibTransId="{7D00E6AB-3521-494A-8684-8E1E28AEB152}"/>
    <dgm:cxn modelId="{5DE43A17-0001-43FE-8DD0-4CA336BB815F}" type="presOf" srcId="{96E753E3-B186-4201-886F-5BF7DB4F5DA7}" destId="{D696BE0E-6311-4B5A-B5A4-3598648C88D7}" srcOrd="0" destOrd="0" presId="urn:microsoft.com/office/officeart/2005/8/layout/chevron2"/>
    <dgm:cxn modelId="{F0474D1E-AA44-41CE-9844-22F5E9EB8C19}" srcId="{FC0B6FE4-1F94-4F57-858C-1D3C19FF228E}" destId="{C3F35C0D-6367-4F0C-85D6-A9CF37C339B6}" srcOrd="0" destOrd="0" parTransId="{1D483AA8-C063-49C9-A8E1-B13E12B6906B}" sibTransId="{E526DEE3-CADA-48E6-95B1-AF9CD3842BE3}"/>
    <dgm:cxn modelId="{DC07781F-5E48-436F-930A-181C9DBA6711}" type="presOf" srcId="{E24731DC-BFED-4146-96E1-636B7617B3A4}" destId="{94515EFF-EBC6-457E-A3BE-2DDDEBA49D21}" srcOrd="0" destOrd="0" presId="urn:microsoft.com/office/officeart/2005/8/layout/chevron2"/>
    <dgm:cxn modelId="{93718F1F-FF8D-4BDE-A560-51A55D31FBB7}" srcId="{3EA75FB0-2F8D-49F2-95A4-E92A64011C7F}" destId="{FA32AA17-E448-4B88-BCEC-4B3C48746DCD}" srcOrd="2" destOrd="0" parTransId="{FBAE1668-F5BD-45CF-B955-FC658E8D224A}" sibTransId="{66216D63-E314-40E1-B994-33C1BFBAD9CE}"/>
    <dgm:cxn modelId="{DAAD4128-90AB-4A83-89E3-A8CFA71F3158}" type="presOf" srcId="{2FCEB1DE-827D-4B0B-9FEB-E836F9EB76FE}" destId="{70A4BD3A-1394-4BE2-ACE0-1E4F3C0790D9}" srcOrd="0" destOrd="0" presId="urn:microsoft.com/office/officeart/2005/8/layout/chevron2"/>
    <dgm:cxn modelId="{4BB2E25F-33AE-41A7-921E-AE6697ECE9FA}" type="presOf" srcId="{C3F35C0D-6367-4F0C-85D6-A9CF37C339B6}" destId="{DF46BDBB-F0DB-4B96-9661-BD5217945F1C}" srcOrd="0" destOrd="0" presId="urn:microsoft.com/office/officeart/2005/8/layout/chevron2"/>
    <dgm:cxn modelId="{F32A1841-EDE1-482A-964E-D50E13F22AEC}" srcId="{3EA75FB0-2F8D-49F2-95A4-E92A64011C7F}" destId="{96E753E3-B186-4201-886F-5BF7DB4F5DA7}" srcOrd="4" destOrd="0" parTransId="{2F5277EF-3E4F-471A-A573-049311FA57C4}" sibTransId="{AEEF4FF1-49A8-46E9-B1EC-71C65C99ECF6}"/>
    <dgm:cxn modelId="{51C2D043-E5C1-4F83-9382-798A472DCDB1}" type="presOf" srcId="{8EBD4EF0-BDBC-4BD0-93DD-E84B36A9F3B2}" destId="{3D0CC6B1-F8FE-4756-9BE3-8790F2002590}" srcOrd="0" destOrd="0" presId="urn:microsoft.com/office/officeart/2005/8/layout/chevron2"/>
    <dgm:cxn modelId="{D451D364-65B3-4904-B656-C999B880CF49}" srcId="{2FCEB1DE-827D-4B0B-9FEB-E836F9EB76FE}" destId="{590D776E-C944-4850-87E3-87F5A0E306A3}" srcOrd="0" destOrd="0" parTransId="{A8BE57E5-10FB-4B6A-AE7C-AC1E4F29E015}" sibTransId="{01E765BC-EAB9-4D53-8A71-0EC6ECC518D6}"/>
    <dgm:cxn modelId="{EE5B9783-D09A-4EB8-8AB2-2136993A9563}" srcId="{FA32AA17-E448-4B88-BCEC-4B3C48746DCD}" destId="{E24731DC-BFED-4146-96E1-636B7617B3A4}" srcOrd="0" destOrd="0" parTransId="{089038B8-E1B2-4C7A-B30C-3CEAA063B539}" sibTransId="{6CF6101C-45E1-4D96-8BAE-B7060CA39E3C}"/>
    <dgm:cxn modelId="{427B128A-A4F5-4A13-AA9F-00D2F691AA92}" srcId="{3EA75FB0-2F8D-49F2-95A4-E92A64011C7F}" destId="{FC0B6FE4-1F94-4F57-858C-1D3C19FF228E}" srcOrd="3" destOrd="0" parTransId="{9B7616A7-02D6-484A-92C8-7411EEFA460C}" sibTransId="{FC7A5D70-3E4B-45E4-9D62-1C88237D8A36}"/>
    <dgm:cxn modelId="{4F59498F-87A8-4C5F-9436-518D46BBD9E5}" srcId="{3EA75FB0-2F8D-49F2-95A4-E92A64011C7F}" destId="{B80487FD-906A-49A4-B21A-3F3651F582F4}" srcOrd="1" destOrd="0" parTransId="{5B4E945E-ED34-4942-A038-8BD32E2158A3}" sibTransId="{8989546D-0B76-4877-A18A-7D98BB00F50C}"/>
    <dgm:cxn modelId="{1D019994-44AB-49C7-84A5-308AB2A7DC70}" type="presOf" srcId="{FC0B6FE4-1F94-4F57-858C-1D3C19FF228E}" destId="{C7100769-CD45-4D45-8DBB-5D7794278D87}" srcOrd="0" destOrd="0" presId="urn:microsoft.com/office/officeart/2005/8/layout/chevron2"/>
    <dgm:cxn modelId="{BE01D69D-E693-412F-AC69-3F0DBE54AEAB}" srcId="{3EA75FB0-2F8D-49F2-95A4-E92A64011C7F}" destId="{129BC166-0DC6-4C44-B863-473318147999}" srcOrd="0" destOrd="0" parTransId="{3480401C-9060-48D6-A6DC-EEA73E2A0BAB}" sibTransId="{E430F341-BA62-497D-AF60-19D342A09014}"/>
    <dgm:cxn modelId="{201A56A5-4DC7-4B52-832D-38C8EC3F44DE}" type="presOf" srcId="{129BC166-0DC6-4C44-B863-473318147999}" destId="{8961710F-FBAD-4142-A067-99DB88820A3D}" srcOrd="0" destOrd="0" presId="urn:microsoft.com/office/officeart/2005/8/layout/chevron2"/>
    <dgm:cxn modelId="{5EB5F6B4-F20D-4271-9918-12759DA1FF7B}" type="presOf" srcId="{B80487FD-906A-49A4-B21A-3F3651F582F4}" destId="{299A8EE3-04DC-41E2-9836-A31D24E77E0A}" srcOrd="0" destOrd="0" presId="urn:microsoft.com/office/officeart/2005/8/layout/chevron2"/>
    <dgm:cxn modelId="{39F8BEBE-5193-4A51-AAEC-21871105ED85}" type="presOf" srcId="{FA32AA17-E448-4B88-BCEC-4B3C48746DCD}" destId="{8C605E52-F94B-4553-8053-C0633BDB8E90}" srcOrd="0" destOrd="0" presId="urn:microsoft.com/office/officeart/2005/8/layout/chevron2"/>
    <dgm:cxn modelId="{9B25DADB-E62A-474E-97A6-328A8A4496D5}" type="presOf" srcId="{583F5D24-DC97-4CF1-9086-D83D2FD1DB6F}" destId="{7F738EAB-0FFC-4C8A-9879-54A40C4FB365}" srcOrd="0" destOrd="0" presId="urn:microsoft.com/office/officeart/2005/8/layout/chevron2"/>
    <dgm:cxn modelId="{48AAB4E4-5829-44E2-A58B-2B8271BFD266}" srcId="{129BC166-0DC6-4C44-B863-473318147999}" destId="{3F7CDA34-BFC6-409C-BE92-F30DD4C9FF08}" srcOrd="0" destOrd="0" parTransId="{89944A3B-341F-4ECE-AF28-3176656662FF}" sibTransId="{586B7FDF-D9A6-46A9-A30D-2240AB50D291}"/>
    <dgm:cxn modelId="{0C813DE6-F885-4635-845D-F031DA5CDC3A}" srcId="{96E753E3-B186-4201-886F-5BF7DB4F5DA7}" destId="{8EBD4EF0-BDBC-4BD0-93DD-E84B36A9F3B2}" srcOrd="0" destOrd="0" parTransId="{3C6A2BBF-91BC-490F-ADCA-5168DFF271E5}" sibTransId="{7C325DEE-3F51-465D-8988-45ECBF80DDA5}"/>
    <dgm:cxn modelId="{233802F1-75D2-4439-8A41-787224DC129B}" type="presOf" srcId="{590D776E-C944-4850-87E3-87F5A0E306A3}" destId="{63FB068C-FB23-4D16-A593-DCC9A5158F82}" srcOrd="0" destOrd="0" presId="urn:microsoft.com/office/officeart/2005/8/layout/chevron2"/>
    <dgm:cxn modelId="{CEC58DF6-F86E-46DC-B15B-B405E97A3167}" type="presOf" srcId="{3EA75FB0-2F8D-49F2-95A4-E92A64011C7F}" destId="{97C50967-6EA4-4705-B121-E24BB342B022}" srcOrd="0" destOrd="0" presId="urn:microsoft.com/office/officeart/2005/8/layout/chevron2"/>
    <dgm:cxn modelId="{BBF041F9-3D4F-4147-A56D-56DEC39FE8C6}" srcId="{3EA75FB0-2F8D-49F2-95A4-E92A64011C7F}" destId="{2FCEB1DE-827D-4B0B-9FEB-E836F9EB76FE}" srcOrd="5" destOrd="0" parTransId="{BB93783B-DBF1-4A39-BCDE-D3490F9764D9}" sibTransId="{68DF13F4-D3E7-4C4C-8705-2613795DBDDC}"/>
    <dgm:cxn modelId="{AB5939FD-F7D6-48EB-B452-F7E11720DF59}" type="presOf" srcId="{3F7CDA34-BFC6-409C-BE92-F30DD4C9FF08}" destId="{2E4D320E-D311-4CA0-A76B-B512DE2537A8}" srcOrd="0" destOrd="0" presId="urn:microsoft.com/office/officeart/2005/8/layout/chevron2"/>
    <dgm:cxn modelId="{F269830A-2BAB-45A6-B7FD-02DB237F7570}" type="presParOf" srcId="{97C50967-6EA4-4705-B121-E24BB342B022}" destId="{53AC24DD-A633-4369-8146-EC6AAB8ABFA3}" srcOrd="0" destOrd="0" presId="urn:microsoft.com/office/officeart/2005/8/layout/chevron2"/>
    <dgm:cxn modelId="{2AFFC907-845B-4CCB-97F5-59C16A033223}" type="presParOf" srcId="{53AC24DD-A633-4369-8146-EC6AAB8ABFA3}" destId="{8961710F-FBAD-4142-A067-99DB88820A3D}" srcOrd="0" destOrd="0" presId="urn:microsoft.com/office/officeart/2005/8/layout/chevron2"/>
    <dgm:cxn modelId="{B923A9E2-DC0E-4D4D-880C-68C90165F39A}" type="presParOf" srcId="{53AC24DD-A633-4369-8146-EC6AAB8ABFA3}" destId="{2E4D320E-D311-4CA0-A76B-B512DE2537A8}" srcOrd="1" destOrd="0" presId="urn:microsoft.com/office/officeart/2005/8/layout/chevron2"/>
    <dgm:cxn modelId="{9622ED87-72B2-45BC-B207-D1C57EF24BC3}" type="presParOf" srcId="{97C50967-6EA4-4705-B121-E24BB342B022}" destId="{B0E7B883-EAAA-40A8-8182-7785E8C474DB}" srcOrd="1" destOrd="0" presId="urn:microsoft.com/office/officeart/2005/8/layout/chevron2"/>
    <dgm:cxn modelId="{BD438025-C8B7-4F74-ACBB-223DC19D89DF}" type="presParOf" srcId="{97C50967-6EA4-4705-B121-E24BB342B022}" destId="{5F38E7C0-F86B-4A29-A84B-8132EFF90A90}" srcOrd="2" destOrd="0" presId="urn:microsoft.com/office/officeart/2005/8/layout/chevron2"/>
    <dgm:cxn modelId="{FCA1D033-65D2-47E8-8BE2-D1545E8CD000}" type="presParOf" srcId="{5F38E7C0-F86B-4A29-A84B-8132EFF90A90}" destId="{299A8EE3-04DC-41E2-9836-A31D24E77E0A}" srcOrd="0" destOrd="0" presId="urn:microsoft.com/office/officeart/2005/8/layout/chevron2"/>
    <dgm:cxn modelId="{13CD5F4C-A149-4FAE-B60C-C9E5BCE49E15}" type="presParOf" srcId="{5F38E7C0-F86B-4A29-A84B-8132EFF90A90}" destId="{7F738EAB-0FFC-4C8A-9879-54A40C4FB365}" srcOrd="1" destOrd="0" presId="urn:microsoft.com/office/officeart/2005/8/layout/chevron2"/>
    <dgm:cxn modelId="{1CFECB05-996F-4DDD-8193-DC2370AC5A51}" type="presParOf" srcId="{97C50967-6EA4-4705-B121-E24BB342B022}" destId="{CD890E35-76E2-4597-B0D5-40F15230F254}" srcOrd="3" destOrd="0" presId="urn:microsoft.com/office/officeart/2005/8/layout/chevron2"/>
    <dgm:cxn modelId="{A1E3DDF1-DB9C-4F43-B177-F939289D5E32}" type="presParOf" srcId="{97C50967-6EA4-4705-B121-E24BB342B022}" destId="{A2BCB7EB-1C6D-4571-BB10-5055BBF70C16}" srcOrd="4" destOrd="0" presId="urn:microsoft.com/office/officeart/2005/8/layout/chevron2"/>
    <dgm:cxn modelId="{2AAC8B82-E5A3-453E-8D96-6D3C23F4C432}" type="presParOf" srcId="{A2BCB7EB-1C6D-4571-BB10-5055BBF70C16}" destId="{8C605E52-F94B-4553-8053-C0633BDB8E90}" srcOrd="0" destOrd="0" presId="urn:microsoft.com/office/officeart/2005/8/layout/chevron2"/>
    <dgm:cxn modelId="{B1E8B8DF-305C-4266-80B7-8FF6D063D72A}" type="presParOf" srcId="{A2BCB7EB-1C6D-4571-BB10-5055BBF70C16}" destId="{94515EFF-EBC6-457E-A3BE-2DDDEBA49D21}" srcOrd="1" destOrd="0" presId="urn:microsoft.com/office/officeart/2005/8/layout/chevron2"/>
    <dgm:cxn modelId="{1D5FBCB3-19CF-4165-892B-C0C6450B5F79}" type="presParOf" srcId="{97C50967-6EA4-4705-B121-E24BB342B022}" destId="{7859DEFB-630B-483F-8FDC-4EFFEC97EDB2}" srcOrd="5" destOrd="0" presId="urn:microsoft.com/office/officeart/2005/8/layout/chevron2"/>
    <dgm:cxn modelId="{44E32027-29AB-4A83-A2CA-9C3F8EA38BD6}" type="presParOf" srcId="{97C50967-6EA4-4705-B121-E24BB342B022}" destId="{76F874E4-89D5-443F-9686-BF6E1A4B6723}" srcOrd="6" destOrd="0" presId="urn:microsoft.com/office/officeart/2005/8/layout/chevron2"/>
    <dgm:cxn modelId="{69E6512F-9D3F-4C99-834C-BD34DCFECCD4}" type="presParOf" srcId="{76F874E4-89D5-443F-9686-BF6E1A4B6723}" destId="{C7100769-CD45-4D45-8DBB-5D7794278D87}" srcOrd="0" destOrd="0" presId="urn:microsoft.com/office/officeart/2005/8/layout/chevron2"/>
    <dgm:cxn modelId="{683C75FF-412A-4624-9EE0-F9CAC4F07E1B}" type="presParOf" srcId="{76F874E4-89D5-443F-9686-BF6E1A4B6723}" destId="{DF46BDBB-F0DB-4B96-9661-BD5217945F1C}" srcOrd="1" destOrd="0" presId="urn:microsoft.com/office/officeart/2005/8/layout/chevron2"/>
    <dgm:cxn modelId="{0C1F9483-B454-486B-9EF7-AF940578F3E0}" type="presParOf" srcId="{97C50967-6EA4-4705-B121-E24BB342B022}" destId="{86BC7D3B-4BC4-418D-849A-BE72A950E1FD}" srcOrd="7" destOrd="0" presId="urn:microsoft.com/office/officeart/2005/8/layout/chevron2"/>
    <dgm:cxn modelId="{C494962C-2FEE-4198-A1EC-C7D949AC9E6A}" type="presParOf" srcId="{97C50967-6EA4-4705-B121-E24BB342B022}" destId="{D445C762-1880-40AF-9BF6-760D38FA25B4}" srcOrd="8" destOrd="0" presId="urn:microsoft.com/office/officeart/2005/8/layout/chevron2"/>
    <dgm:cxn modelId="{1B54B12F-0F06-48E8-A357-23BFE81951A4}" type="presParOf" srcId="{D445C762-1880-40AF-9BF6-760D38FA25B4}" destId="{D696BE0E-6311-4B5A-B5A4-3598648C88D7}" srcOrd="0" destOrd="0" presId="urn:microsoft.com/office/officeart/2005/8/layout/chevron2"/>
    <dgm:cxn modelId="{06D28448-F6B7-469B-8497-A17F18A1E9B4}" type="presParOf" srcId="{D445C762-1880-40AF-9BF6-760D38FA25B4}" destId="{3D0CC6B1-F8FE-4756-9BE3-8790F2002590}" srcOrd="1" destOrd="0" presId="urn:microsoft.com/office/officeart/2005/8/layout/chevron2"/>
    <dgm:cxn modelId="{676DEBCC-6467-44DC-AD97-99BA726F97E6}" type="presParOf" srcId="{97C50967-6EA4-4705-B121-E24BB342B022}" destId="{74F33CFB-8931-4712-8B28-EFF1E12EDB3C}" srcOrd="9" destOrd="0" presId="urn:microsoft.com/office/officeart/2005/8/layout/chevron2"/>
    <dgm:cxn modelId="{3D520309-579A-4FF9-AC9A-B7BB5FED61D7}" type="presParOf" srcId="{97C50967-6EA4-4705-B121-E24BB342B022}" destId="{36346595-E41B-45CE-A015-CFE0E46EE786}" srcOrd="10" destOrd="0" presId="urn:microsoft.com/office/officeart/2005/8/layout/chevron2"/>
    <dgm:cxn modelId="{53D61033-B0CC-4102-8F38-F440385AA4A3}" type="presParOf" srcId="{36346595-E41B-45CE-A015-CFE0E46EE786}" destId="{70A4BD3A-1394-4BE2-ACE0-1E4F3C0790D9}" srcOrd="0" destOrd="0" presId="urn:microsoft.com/office/officeart/2005/8/layout/chevron2"/>
    <dgm:cxn modelId="{C187778B-286A-4C6B-966E-789580E249E4}" type="presParOf" srcId="{36346595-E41B-45CE-A015-CFE0E46EE786}" destId="{63FB068C-FB23-4D16-A593-DCC9A5158F8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61710F-FBAD-4142-A067-99DB88820A3D}">
      <dsp:nvSpPr>
        <dsp:cNvPr id="0" name=""/>
        <dsp:cNvSpPr/>
      </dsp:nvSpPr>
      <dsp:spPr>
        <a:xfrm rot="5400000">
          <a:off x="-121106" y="123128"/>
          <a:ext cx="807376" cy="565163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noProof="0" dirty="0"/>
        </a:p>
      </dsp:txBody>
      <dsp:txXfrm rot="-5400000">
        <a:off x="1" y="284604"/>
        <a:ext cx="565163" cy="242213"/>
      </dsp:txXfrm>
    </dsp:sp>
    <dsp:sp modelId="{2E4D320E-D311-4CA0-A76B-B512DE2537A8}">
      <dsp:nvSpPr>
        <dsp:cNvPr id="0" name=""/>
        <dsp:cNvSpPr/>
      </dsp:nvSpPr>
      <dsp:spPr>
        <a:xfrm rot="5400000">
          <a:off x="5420065" y="-4852880"/>
          <a:ext cx="524795" cy="102345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GB" sz="1900" kern="1200" noProof="0" dirty="0">
              <a:solidFill>
                <a:schemeClr val="bg1">
                  <a:lumMod val="50000"/>
                </a:schemeClr>
              </a:solidFill>
            </a:rPr>
            <a:t>10 June 2026: TSOs submitted the proposal for amending the HAR and SAP methodology</a:t>
          </a:r>
        </a:p>
      </dsp:txBody>
      <dsp:txXfrm rot="-5400000">
        <a:off x="565163" y="27640"/>
        <a:ext cx="10208981" cy="473559"/>
      </dsp:txXfrm>
    </dsp:sp>
    <dsp:sp modelId="{299A8EE3-04DC-41E2-9836-A31D24E77E0A}">
      <dsp:nvSpPr>
        <dsp:cNvPr id="0" name=""/>
        <dsp:cNvSpPr/>
      </dsp:nvSpPr>
      <dsp:spPr>
        <a:xfrm rot="5400000">
          <a:off x="-121106" y="831111"/>
          <a:ext cx="807376" cy="565163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noProof="0" dirty="0"/>
        </a:p>
      </dsp:txBody>
      <dsp:txXfrm rot="-5400000">
        <a:off x="1" y="992587"/>
        <a:ext cx="565163" cy="242213"/>
      </dsp:txXfrm>
    </dsp:sp>
    <dsp:sp modelId="{7F738EAB-0FFC-4C8A-9879-54A40C4FB365}">
      <dsp:nvSpPr>
        <dsp:cNvPr id="0" name=""/>
        <dsp:cNvSpPr/>
      </dsp:nvSpPr>
      <dsp:spPr>
        <a:xfrm rot="5400000">
          <a:off x="5420065" y="-4144896"/>
          <a:ext cx="524795" cy="102345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GB" sz="1900" b="0" kern="1200" noProof="0" dirty="0">
              <a:solidFill>
                <a:schemeClr val="bg1">
                  <a:lumMod val="50000"/>
                </a:schemeClr>
              </a:solidFill>
            </a:rPr>
            <a:t>June-</a:t>
          </a:r>
          <a:r>
            <a:rPr lang="en-GB" sz="1900" b="0" kern="1200" noProof="0" dirty="0">
              <a:solidFill>
                <a:schemeClr val="tx1"/>
              </a:solidFill>
            </a:rPr>
            <a:t>Oct 2026 – working level exchanges with TSOs; SAP; NRAs </a:t>
          </a:r>
          <a:endParaRPr lang="en-GB" sz="1900" kern="1200" noProof="0" dirty="0">
            <a:solidFill>
              <a:schemeClr val="tx1"/>
            </a:solidFill>
          </a:endParaRPr>
        </a:p>
      </dsp:txBody>
      <dsp:txXfrm rot="-5400000">
        <a:off x="565163" y="735624"/>
        <a:ext cx="10208981" cy="473559"/>
      </dsp:txXfrm>
    </dsp:sp>
    <dsp:sp modelId="{8C605E52-F94B-4553-8053-C0633BDB8E90}">
      <dsp:nvSpPr>
        <dsp:cNvPr id="0" name=""/>
        <dsp:cNvSpPr/>
      </dsp:nvSpPr>
      <dsp:spPr>
        <a:xfrm rot="5400000">
          <a:off x="-121106" y="1539094"/>
          <a:ext cx="807376" cy="565163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noProof="0" dirty="0"/>
        </a:p>
      </dsp:txBody>
      <dsp:txXfrm rot="-5400000">
        <a:off x="1" y="1700570"/>
        <a:ext cx="565163" cy="242213"/>
      </dsp:txXfrm>
    </dsp:sp>
    <dsp:sp modelId="{94515EFF-EBC6-457E-A3BE-2DDDEBA49D21}">
      <dsp:nvSpPr>
        <dsp:cNvPr id="0" name=""/>
        <dsp:cNvSpPr/>
      </dsp:nvSpPr>
      <dsp:spPr>
        <a:xfrm rot="5400000">
          <a:off x="5420065" y="-3436913"/>
          <a:ext cx="524795" cy="102345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sv-SE" sz="1900" kern="1200" dirty="0">
              <a:solidFill>
                <a:schemeClr val="bg1">
                  <a:lumMod val="50000"/>
                </a:schemeClr>
              </a:solidFill>
            </a:rPr>
            <a:t>10 July 2026 – 7 Aug 2026: Public consultation on the amendment proposals </a:t>
          </a:r>
          <a:endParaRPr lang="en-GB" sz="1900" kern="1200" noProof="0" dirty="0">
            <a:solidFill>
              <a:schemeClr val="bg1">
                <a:lumMod val="50000"/>
              </a:schemeClr>
            </a:solidFill>
          </a:endParaRPr>
        </a:p>
      </dsp:txBody>
      <dsp:txXfrm rot="-5400000">
        <a:off x="565163" y="1443607"/>
        <a:ext cx="10208981" cy="473559"/>
      </dsp:txXfrm>
    </dsp:sp>
    <dsp:sp modelId="{C7100769-CD45-4D45-8DBB-5D7794278D87}">
      <dsp:nvSpPr>
        <dsp:cNvPr id="0" name=""/>
        <dsp:cNvSpPr/>
      </dsp:nvSpPr>
      <dsp:spPr>
        <a:xfrm rot="5400000">
          <a:off x="-121106" y="2247078"/>
          <a:ext cx="807376" cy="565163"/>
        </a:xfrm>
        <a:prstGeom prst="chevron">
          <a:avLst/>
        </a:prstGeom>
        <a:solidFill>
          <a:srgbClr val="004FEE">
            <a:lumMod val="60000"/>
            <a:lumOff val="40000"/>
          </a:srgbClr>
        </a:solidFill>
        <a:ln w="6350" cap="flat" cmpd="sng" algn="ctr">
          <a:solidFill>
            <a:srgbClr val="004FEE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>
              <a:solidFill>
                <a:srgbClr val="000000"/>
              </a:solidFill>
              <a:latin typeface="Arial" panose="020B0604020202020204"/>
              <a:ea typeface="+mn-ea"/>
              <a:cs typeface="+mn-cs"/>
            </a:rPr>
            <a:t> </a:t>
          </a:r>
        </a:p>
      </dsp:txBody>
      <dsp:txXfrm rot="-5400000">
        <a:off x="1" y="2408554"/>
        <a:ext cx="565163" cy="242213"/>
      </dsp:txXfrm>
    </dsp:sp>
    <dsp:sp modelId="{DF46BDBB-F0DB-4B96-9661-BD5217945F1C}">
      <dsp:nvSpPr>
        <dsp:cNvPr id="0" name=""/>
        <dsp:cNvSpPr/>
      </dsp:nvSpPr>
      <dsp:spPr>
        <a:xfrm rot="5400000">
          <a:off x="5420065" y="-2728930"/>
          <a:ext cx="524795" cy="102345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1900" kern="1200" dirty="0"/>
            <a:t>Oct-Nov 2026: ACER hears concerned parties on its preliminary position</a:t>
          </a:r>
        </a:p>
      </dsp:txBody>
      <dsp:txXfrm rot="-5400000">
        <a:off x="565163" y="2151590"/>
        <a:ext cx="10208981" cy="473559"/>
      </dsp:txXfrm>
    </dsp:sp>
    <dsp:sp modelId="{D696BE0E-6311-4B5A-B5A4-3598648C88D7}">
      <dsp:nvSpPr>
        <dsp:cNvPr id="0" name=""/>
        <dsp:cNvSpPr/>
      </dsp:nvSpPr>
      <dsp:spPr>
        <a:xfrm rot="5400000">
          <a:off x="-121106" y="2955061"/>
          <a:ext cx="807376" cy="565163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noProof="0" dirty="0"/>
        </a:p>
      </dsp:txBody>
      <dsp:txXfrm rot="-5400000">
        <a:off x="1" y="3116537"/>
        <a:ext cx="565163" cy="242213"/>
      </dsp:txXfrm>
    </dsp:sp>
    <dsp:sp modelId="{3D0CC6B1-F8FE-4756-9BE3-8790F2002590}">
      <dsp:nvSpPr>
        <dsp:cNvPr id="0" name=""/>
        <dsp:cNvSpPr/>
      </dsp:nvSpPr>
      <dsp:spPr>
        <a:xfrm rot="5400000">
          <a:off x="5420065" y="-2020947"/>
          <a:ext cx="524795" cy="102345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GB" sz="1900" kern="1200" noProof="0" dirty="0"/>
            <a:t>Nov-Dec 2026: ACERs internal approval process </a:t>
          </a:r>
          <a:r>
            <a:rPr lang="en-GB" sz="1900" i="1" kern="1200" noProof="0" dirty="0"/>
            <a:t>(</a:t>
          </a:r>
          <a:r>
            <a:rPr lang="en-GB" sz="1900" i="1" kern="1200" noProof="0" dirty="0" err="1"/>
            <a:t>BoR</a:t>
          </a:r>
          <a:r>
            <a:rPr lang="en-GB" sz="1900" i="1" kern="1200" noProof="0" dirty="0"/>
            <a:t> on 10 December)</a:t>
          </a:r>
        </a:p>
      </dsp:txBody>
      <dsp:txXfrm rot="-5400000">
        <a:off x="565163" y="2859573"/>
        <a:ext cx="10208981" cy="473559"/>
      </dsp:txXfrm>
    </dsp:sp>
    <dsp:sp modelId="{70A4BD3A-1394-4BE2-ACE0-1E4F3C0790D9}">
      <dsp:nvSpPr>
        <dsp:cNvPr id="0" name=""/>
        <dsp:cNvSpPr/>
      </dsp:nvSpPr>
      <dsp:spPr>
        <a:xfrm rot="5400000">
          <a:off x="-121106" y="3663044"/>
          <a:ext cx="807376" cy="565163"/>
        </a:xfrm>
        <a:prstGeom prst="chevron">
          <a:avLst/>
        </a:prstGeom>
        <a:solidFill>
          <a:schemeClr val="tx2">
            <a:lumMod val="60000"/>
            <a:lumOff val="4000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noProof="0" dirty="0"/>
        </a:p>
      </dsp:txBody>
      <dsp:txXfrm rot="-5400000">
        <a:off x="1" y="3824520"/>
        <a:ext cx="565163" cy="242213"/>
      </dsp:txXfrm>
    </dsp:sp>
    <dsp:sp modelId="{63FB068C-FB23-4D16-A593-DCC9A5158F82}">
      <dsp:nvSpPr>
        <dsp:cNvPr id="0" name=""/>
        <dsp:cNvSpPr/>
      </dsp:nvSpPr>
      <dsp:spPr>
        <a:xfrm rot="5400000">
          <a:off x="5420065" y="-1312963"/>
          <a:ext cx="524795" cy="1023459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en-GB" sz="1900" kern="1200" noProof="0" dirty="0"/>
            <a:t>Dec 2026: Expected adoption, notification to the TSOs and publication of ACERs decision</a:t>
          </a:r>
        </a:p>
      </dsp:txBody>
      <dsp:txXfrm rot="-5400000">
        <a:off x="565163" y="3567557"/>
        <a:ext cx="10208981" cy="4735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2B42A-F003-7844-8052-5E3E1572E6B1}" type="datetimeFigureOut">
              <a:rPr lang="en-SI" smtClean="0"/>
              <a:t>10/01/2026</a:t>
            </a:fld>
            <a:endParaRPr lang="en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0490D-1782-EA44-A3A5-3F8539CC8581}" type="slidenum">
              <a:rPr lang="en-SI" smtClean="0"/>
              <a:t>‹#›</a:t>
            </a:fld>
            <a:endParaRPr lang="en-SI"/>
          </a:p>
        </p:txBody>
      </p:sp>
    </p:spTree>
    <p:extLst>
      <p:ext uri="{BB962C8B-B14F-4D97-AF65-F5344CB8AC3E}">
        <p14:creationId xmlns:p14="http://schemas.microsoft.com/office/powerpoint/2010/main" val="1369117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hyperlink" Target="https://www.acer.europa.eu/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6" Type="http://schemas.openxmlformats.org/officeDocument/2006/relationships/hyperlink" Target="mailto:info@acer.europa.eu" TargetMode="External"/><Relationship Id="rId11" Type="http://schemas.openxmlformats.org/officeDocument/2006/relationships/hyperlink" Target="https://www.acer.europa.eu/the-agency/careers/vacancies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9.png"/><Relationship Id="rId9" Type="http://schemas.openxmlformats.org/officeDocument/2006/relationships/image" Target="../media/image12.pn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hyperlink" Target="https://si.linkedin.com/company/eu-acer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www.acer.europa.eu/" TargetMode="External"/><Relationship Id="rId5" Type="http://schemas.openxmlformats.org/officeDocument/2006/relationships/hyperlink" Target="mailto:info@acer.europa.eu" TargetMode="External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B8181-8721-657A-5B31-F5EFA879DA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92FB32-BC08-3CC8-DF46-73D33FB92A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587D9C-1A52-229B-B69C-3677FE338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25E4-B930-4E13-AAE2-6915CC071DC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4EEA3-DD20-95FC-955F-8AA8D3A0D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BF6373-A141-1A7A-A3D2-A510B1ACD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2A1E-5788-4198-AE41-9391F2563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133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D7DC0-01EE-DEFD-3CD4-4DA2DF20F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B8C26-4175-6D40-67A3-89A636BADB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88413C-F9FC-122F-98E7-A19FA2752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25E4-B930-4E13-AAE2-6915CC071DC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9C53E3-CFCC-9F04-20DD-F8D0A4C72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08419-1753-C141-6A7E-5CB566323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2A1E-5788-4198-AE41-9391F2563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0807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2CEE1-8F02-76E5-5725-D5696AAD4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EEE56-FE40-8C38-8A53-1FAABE50C2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14011-B298-6ED7-DAE3-DE17ECD52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25E4-B930-4E13-AAE2-6915CC071DC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1F825A-0F6D-6F90-CBFD-550183133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B7ECDD-624D-DD3C-915F-7735219D5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2A1E-5788-4198-AE41-9391F2563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290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69698-53BD-7F19-3FF6-1973431AA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CF369-AF00-E2E4-684C-47E7E4891E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039A8E-62E7-98B3-E900-572247F7FD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20647E-A814-A9B1-010D-EEA8B1167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25E4-B930-4E13-AAE2-6915CC071DC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499E53-A472-8CA4-2EF3-53F7AC560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AC228C-6A2A-D1BC-2700-3CC19A770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2A1E-5788-4198-AE41-9391F2563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818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ABA73-2A86-B156-77D0-6F1CDB3BE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B003CC-8F4D-000F-FD97-1210DB1F00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0DFE2A-1662-FA54-A013-EB4A0C13D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133A7A-4E86-396D-1178-36DD6767F2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BB024A-E404-8A15-059A-5E463BAA3F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83FA3D-C940-60FC-D01D-6666BC6EF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25E4-B930-4E13-AAE2-6915CC071DC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E07DE1-F0F9-A3DB-8F2F-B9BE82306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548F4F-D942-8B0B-C621-779DD7167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2A1E-5788-4198-AE41-9391F2563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130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C64F8-9473-AEC5-C8FE-16D34F074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96868D-9BEA-2D80-1898-C9EE7FE19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25E4-B930-4E13-AAE2-6915CC071DC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3D18A1-CC9D-52F3-96F7-6BA873573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B96560-8EDE-AF0A-C9BA-E1D37E101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2A1E-5788-4198-AE41-9391F2563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155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9B761A-550A-2E23-B3E8-94E2FF495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25E4-B930-4E13-AAE2-6915CC071DC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A71E4F-CEC4-AB5A-3797-22C1CA955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C1E791-380F-5108-4C20-47C80AFDF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2A1E-5788-4198-AE41-9391F2563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809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AD60F-14ED-40D0-591F-2F2C21C0A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E5D06-E68D-F085-4115-025455088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5BF2B-9FFB-7448-9538-041D365E26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9A5770-3D55-643F-02E5-65CE13EB1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25E4-B930-4E13-AAE2-6915CC071DC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6B8A5B-43F3-F165-1206-15CFD81AE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65D43B-45D2-55A2-6543-72714A9F3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2A1E-5788-4198-AE41-9391F2563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92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A7E2B-E0C5-A878-D981-41E232740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B43E4F-C305-A5F4-8770-593238E8C0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68A80-9540-94EF-F0D3-D20B34FEE9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BC5AC-4B4F-A905-8E26-2C50D8332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25E4-B930-4E13-AAE2-6915CC071DC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45537-DCF6-A27D-E87C-F25037C1E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87C453-8CF2-3F13-BA7A-48C60DD9A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2A1E-5788-4198-AE41-9391F2563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20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D4284-607E-81E1-BED3-A773A7335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B061D3-867B-819A-1178-7E8D67075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4E6A4-948D-B352-5C8E-BE84E254E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25E4-B930-4E13-AAE2-6915CC071DC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AFF40C-0791-8365-D06F-6D3288162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A5F38-1930-F4EF-33E8-5A5E2308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2A1E-5788-4198-AE41-9391F2563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408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558784-AC51-CAA5-7A6A-F560AA279E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7327F1-04F0-E971-3BFF-3CA803A932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876A5-3920-2147-CC96-DA16C8659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025E4-B930-4E13-AAE2-6915CC071DC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FD1E9-CA4E-A869-A779-18C7960BF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124B9-42CB-F97A-86CF-EACDD0C88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322A1E-5788-4198-AE41-9391F2563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7313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A1C639-99B2-4A4E-A848-FCDF8B8CE19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94D6CEC-7C5A-3644-8542-9DB48BE16B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 dirty="0"/>
              <a:t>Title of the presentation background image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D035378-5C01-FC45-A1F5-C4ADE23D92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  <a:p>
            <a:r>
              <a:rPr lang="en-GB" dirty="0"/>
              <a:t>Speaker Name</a:t>
            </a:r>
          </a:p>
          <a:p>
            <a:r>
              <a:rPr lang="en-GB" dirty="0"/>
              <a:t>Date and Location</a:t>
            </a:r>
            <a:endParaRPr lang="en-US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A4C6FB-EF59-2346-BFA1-FB3C5245B1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672E73E-3525-BB44-983C-F70D53BE1A0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A045888-6C49-FA42-9E30-31F472686958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A3E8283-122A-EE4D-BF9E-A311305585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32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E58104-D31B-2A46-9D9A-EA9CD0F81CF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 dirty="0"/>
              <a:t>Title of the presentation background image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EE8584F-776F-CE43-B82A-08901CB04C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  <a:p>
            <a:r>
              <a:rPr lang="en-GB" dirty="0"/>
              <a:t>Speaker Name</a:t>
            </a:r>
          </a:p>
          <a:p>
            <a:r>
              <a:rPr lang="en-GB" dirty="0"/>
              <a:t>Date and Location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15928C1-AE23-4C47-B754-890FE727450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8BD"/>
          </a:solidFill>
          <a:ln>
            <a:solidFill>
              <a:srgbClr val="3678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38795F-832F-7A41-BFE2-2AA1C1E129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9C0C623-2D29-9141-8B28-8E51290D708C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614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Renew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 dirty="0"/>
              <a:t>Title of the presentation background image</a:t>
            </a:r>
            <a:endParaRPr lang="en-US" dirty="0"/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49C593FC-B38D-F24A-AAA6-81EAFBB41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  <a:p>
            <a:r>
              <a:rPr lang="en-GB" dirty="0"/>
              <a:t>Speaker Name</a:t>
            </a:r>
          </a:p>
          <a:p>
            <a:r>
              <a:rPr lang="en-GB" dirty="0"/>
              <a:t>Date and Location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5245AF-6641-7A4E-B23C-A79A6745B2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4D4D13F-CFA2-0543-9CCE-43109CFF0D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EF1F50-700F-AD4F-8758-1949A3E3D040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1332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 dirty="0"/>
              <a:t>Title of the presentation background image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B95523F-D147-4043-8292-0F1CB1A989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  <a:p>
            <a:r>
              <a:rPr lang="en-GB" dirty="0"/>
              <a:t>Speaker Name</a:t>
            </a:r>
          </a:p>
          <a:p>
            <a:r>
              <a:rPr lang="en-GB" dirty="0"/>
              <a:t>Date and Location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32859F-D5F4-A040-A623-C48B68772D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002CDB1-8A22-DE41-8438-596048C9385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56049DD-4F2F-B546-BAC1-DA9580223C20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9794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RE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 dirty="0"/>
              <a:t>Title of the presentation on renewable energy background image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  <a:p>
            <a:r>
              <a:rPr lang="en-GB" dirty="0"/>
              <a:t>Speaker Name</a:t>
            </a:r>
          </a:p>
          <a:p>
            <a:r>
              <a:rPr lang="en-GB" dirty="0"/>
              <a:t>Date and Location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CD2130-0C59-A24E-87B6-47C3253CA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E5E6D44-AD3D-734B-8CDF-7885FFE9E6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E95D42-62A6-3A49-9013-2E0E801F3882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2407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G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 dirty="0"/>
              <a:t>Title of the presentation background image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  <a:p>
            <a:r>
              <a:rPr lang="en-GB" dirty="0"/>
              <a:t>Speaker Name</a:t>
            </a:r>
          </a:p>
          <a:p>
            <a:r>
              <a:rPr lang="en-GB" dirty="0"/>
              <a:t>Date and Location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1B9A39-2722-B14F-B50F-862F6D6956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989843-35E4-554E-857E-B8B4D858E4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6A3406-20DF-EC41-B915-E2FEFD2C7051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0571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l-SI" dirty="0"/>
              <a:t>Agenda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8E16D21-2873-7F4D-BC1C-4DCC7B7156B8}" type="slidenum">
              <a:rPr lang="en-SI" smtClean="0"/>
              <a:pPr/>
              <a:t>‹#›</a:t>
            </a:fld>
            <a:endParaRPr lang="en-S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426D3AD-FEF8-4340-934D-46D6144F23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12572" y="1427034"/>
            <a:ext cx="8734362" cy="4351338"/>
          </a:xfrm>
        </p:spPr>
        <p:txBody>
          <a:bodyPr/>
          <a:lstStyle>
            <a:lvl1pPr marL="342900" indent="-342900">
              <a:buClr>
                <a:srgbClr val="3678BD"/>
              </a:buClr>
              <a:buFont typeface="Arial" panose="020B0604020202020204" pitchFamily="34" charset="0"/>
              <a:buChar char="•"/>
              <a:defRPr b="1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Agenda item number one</a:t>
            </a:r>
          </a:p>
          <a:p>
            <a:pPr lvl="0"/>
            <a:r>
              <a:rPr lang="en-GB" dirty="0"/>
              <a:t>Agenda item number two</a:t>
            </a:r>
          </a:p>
          <a:p>
            <a:pPr lvl="0"/>
            <a:r>
              <a:rPr lang="en-GB" dirty="0"/>
              <a:t>Agenda item number three</a:t>
            </a:r>
          </a:p>
        </p:txBody>
      </p:sp>
    </p:spTree>
    <p:extLst>
      <p:ext uri="{BB962C8B-B14F-4D97-AF65-F5344CB8AC3E}">
        <p14:creationId xmlns:p14="http://schemas.microsoft.com/office/powerpoint/2010/main" val="5633837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66800"/>
            <a:ext cx="10800000" cy="3084787"/>
          </a:xfrm>
        </p:spPr>
        <p:txBody>
          <a:bodyPr anchor="ctr">
            <a:normAutofit/>
          </a:bodyPr>
          <a:lstStyle>
            <a:lvl1pPr algn="l">
              <a:defRPr sz="6000"/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4800" y="4410075"/>
            <a:ext cx="10800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F4285B-4D3D-5548-9399-8AD26F3535EF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538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8F4285B-4D3D-5548-9399-8AD26F3535EF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54270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1057274"/>
            <a:ext cx="12201524" cy="52247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6000" y="4410075"/>
            <a:ext cx="10800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857FDB7-1C3A-C549-A253-EB50D4889C5F}"/>
              </a:ext>
            </a:extLst>
          </p:cNvPr>
          <p:cNvSpPr/>
          <p:nvPr userDrawn="1"/>
        </p:nvSpPr>
        <p:spPr>
          <a:xfrm>
            <a:off x="-9524" y="1057274"/>
            <a:ext cx="12201524" cy="5224724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D00337A-AC4A-D343-827D-292CAE51444C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4189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0" y="1057274"/>
            <a:ext cx="12192000" cy="52247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3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6000" y="4410075"/>
            <a:ext cx="10776000" cy="147637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Section subtitle / Speaker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FCD5DFA-08FC-8B49-A7E1-FB3F1B9A3465}"/>
              </a:ext>
            </a:extLst>
          </p:cNvPr>
          <p:cNvCxnSpPr>
            <a:cxnSpLocks/>
          </p:cNvCxnSpPr>
          <p:nvPr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766E8835-A464-844A-9F9C-F68DF4DB45A8}"/>
              </a:ext>
            </a:extLst>
          </p:cNvPr>
          <p:cNvSpPr/>
          <p:nvPr userDrawn="1"/>
        </p:nvSpPr>
        <p:spPr>
          <a:xfrm>
            <a:off x="0" y="1057274"/>
            <a:ext cx="12192000" cy="5224724"/>
          </a:xfrm>
          <a:prstGeom prst="rect">
            <a:avLst/>
          </a:prstGeom>
          <a:solidFill>
            <a:srgbClr val="96CD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2149027-1E91-A641-9F78-DEE96BEF964E}"/>
              </a:ext>
            </a:extLst>
          </p:cNvPr>
          <p:cNvCxnSpPr>
            <a:cxnSpLocks/>
          </p:cNvCxnSpPr>
          <p:nvPr userDrawn="1"/>
        </p:nvCxnSpPr>
        <p:spPr>
          <a:xfrm>
            <a:off x="696000" y="4166100"/>
            <a:ext cx="1080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30755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Slide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1E226AE-EA6F-8E04-A71F-F8CF29FE20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50" y="1419699"/>
            <a:ext cx="10794526" cy="44937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72446-B181-0CBD-2EE2-58A73F2D0F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 dirty="0"/>
              <a:t>Note: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7011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Slide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06F9BC4-CF8C-772F-9195-B814823DA3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48" y="1419225"/>
            <a:ext cx="5112000" cy="449373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3B23C84-6C45-F328-5274-82F5E437B8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4879" y="1419225"/>
            <a:ext cx="5111795" cy="44942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A43C831-5902-7C03-465A-7D4F43C5DB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 dirty="0"/>
              <a:t>Note: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87401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Slide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E5510D-5894-8F60-D6F3-33AF0FF0ED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95325" y="1412875"/>
            <a:ext cx="3365500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FE2512C-21AA-E327-5D03-1A8133AB4EF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47062" y="1419699"/>
            <a:ext cx="3305175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FE08F91-3F0D-F589-D0B0-A13BABD2C70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184000" y="1419698"/>
            <a:ext cx="3312000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A58DCCE-751B-B938-3B67-49ABF3AFEC8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 dirty="0"/>
              <a:t>Note: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9227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Slide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BD817F-10FF-7F40-06F2-230C12828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2149" y="1419698"/>
            <a:ext cx="3365500" cy="44989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635199-6F05-644F-3150-FD4678CFF3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47062" y="1419699"/>
            <a:ext cx="7056437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E52891B-56CE-F625-1329-1183C5116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 dirty="0"/>
              <a:t>Note: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6547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Slide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‹#›</a:t>
            </a:fld>
            <a:endParaRPr lang="en-SI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ABD817F-10FF-7F40-06F2-230C128282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31649" y="1424687"/>
            <a:ext cx="3365500" cy="44989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E635199-6F05-644F-3150-FD4678CFF3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1675" y="1419699"/>
            <a:ext cx="7056437" cy="450056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8E52891B-56CE-F625-1329-1183C5116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675" y="6281998"/>
            <a:ext cx="10795000" cy="576002"/>
          </a:xfrm>
        </p:spPr>
        <p:txBody>
          <a:bodyPr anchor="ctr"/>
          <a:lstStyle>
            <a:lvl1pPr marL="0" indent="0">
              <a:buNone/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5pPr marL="864000" indent="0">
              <a:buNone/>
              <a:defRPr/>
            </a:lvl5pPr>
          </a:lstStyle>
          <a:p>
            <a:pPr lvl="0"/>
            <a:r>
              <a:rPr lang="en-GB" sz="1000" dirty="0"/>
              <a:t>Note: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39930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 Slide ACER Vacanc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0"/>
            <a:ext cx="12201524" cy="5362575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 descr="A bright light in the dark&#10;&#10;Description automatically generated">
            <a:extLst>
              <a:ext uri="{FF2B5EF4-FFF2-40B4-BE49-F238E27FC236}">
                <a16:creationId xmlns:a16="http://schemas.microsoft.com/office/drawing/2014/main" id="{69271CE8-BA44-0305-7390-F6BFE747AE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34106" b="19048"/>
          <a:stretch/>
        </p:blipFill>
        <p:spPr>
          <a:xfrm>
            <a:off x="6358727" y="118270"/>
            <a:ext cx="5833270" cy="45807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you.</a:t>
            </a:r>
            <a:br>
              <a:rPr lang="en-GB" dirty="0"/>
            </a:br>
            <a:r>
              <a:rPr lang="en-GB" dirty="0"/>
              <a:t>Any questions?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1D9E9-0C93-624B-9861-30471BCD6B8F}"/>
              </a:ext>
            </a:extLst>
          </p:cNvPr>
          <p:cNvSpPr/>
          <p:nvPr userDrawn="1"/>
        </p:nvSpPr>
        <p:spPr>
          <a:xfrm>
            <a:off x="-9524" y="4698000"/>
            <a:ext cx="12200400" cy="21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A9C4BA8-0AF4-D648-AE98-33A2D2A47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98000"/>
            <a:ext cx="4411916" cy="2160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12CBEB-0DAC-8F4B-9A0A-2BFD123ED617}"/>
              </a:ext>
            </a:extLst>
          </p:cNvPr>
          <p:cNvCxnSpPr/>
          <p:nvPr/>
        </p:nvCxnSpPr>
        <p:spPr>
          <a:xfrm>
            <a:off x="4411916" y="5219700"/>
            <a:ext cx="0" cy="11030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C4F1F8D-6A04-F7BD-FB1E-02CD5F52A6E0}"/>
              </a:ext>
            </a:extLst>
          </p:cNvPr>
          <p:cNvSpPr txBox="1">
            <a:spLocks/>
          </p:cNvSpPr>
          <p:nvPr userDrawn="1"/>
        </p:nvSpPr>
        <p:spPr>
          <a:xfrm>
            <a:off x="9019848" y="5800726"/>
            <a:ext cx="2747156" cy="52205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 spc="-15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GB" sz="1300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@eu-acer.bsky.social‬</a:t>
            </a:r>
          </a:p>
          <a:p>
            <a:pPr>
              <a:lnSpc>
                <a:spcPts val="1800"/>
              </a:lnSpc>
            </a:pPr>
            <a:r>
              <a:rPr lang="en-GB" sz="1300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linkedin.com/company/</a:t>
            </a:r>
            <a:r>
              <a:rPr lang="sl-SI" sz="1300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GB" sz="1300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-</a:t>
            </a:r>
            <a:r>
              <a:rPr lang="sl-SI" sz="1300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acer</a:t>
            </a:r>
            <a:endParaRPr lang="en-GB" sz="1300" spc="0" dirty="0"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1C5CD0-60DE-4903-A668-5BDD545C7A18}"/>
              </a:ext>
            </a:extLst>
          </p:cNvPr>
          <p:cNvGrpSpPr/>
          <p:nvPr userDrawn="1"/>
        </p:nvGrpSpPr>
        <p:grpSpPr>
          <a:xfrm>
            <a:off x="5993437" y="5800726"/>
            <a:ext cx="2563387" cy="529025"/>
            <a:chOff x="6806479" y="5800726"/>
            <a:chExt cx="2563387" cy="529025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AB1F54ED-67EF-C16A-BE17-DB8FC07C4E5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062279" y="5800726"/>
              <a:ext cx="2307587" cy="522056"/>
            </a:xfrm>
            <a:prstGeom prst="rect">
              <a:avLst/>
            </a:prstGeom>
          </p:spPr>
          <p:txBody>
            <a:bodyPr vert="horz" lIns="0" tIns="0" rIns="0" bIns="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500" b="0" i="0" kern="1200" spc="-150">
                  <a:solidFill>
                    <a:schemeClr val="tx1"/>
                  </a:solidFill>
                  <a:latin typeface="Inter" panose="020B0502030000000004" pitchFamily="34" charset="0"/>
                  <a:ea typeface="Inter" panose="020B0502030000000004" pitchFamily="34" charset="0"/>
                  <a:cs typeface="Inter" panose="020B0502030000000004" pitchFamily="34" charset="0"/>
                </a:defRPr>
              </a:lvl1pPr>
            </a:lstStyle>
            <a:p>
              <a:pPr>
                <a:lnSpc>
                  <a:spcPts val="1800"/>
                </a:lnSpc>
              </a:pPr>
              <a:r>
                <a:rPr lang="en-GB" sz="1300" u="none" spc="0" dirty="0" err="1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info@acer.europa.eu</a:t>
              </a:r>
              <a:endParaRPr lang="en-GB" sz="1300" u="none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1800"/>
                </a:lnSpc>
              </a:pPr>
              <a:r>
                <a:rPr lang="en-GB" sz="1300" spc="0" dirty="0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acer.europa.eu</a:t>
              </a:r>
              <a:endParaRPr lang="en-SI" sz="1300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8816656-D67F-45E6-4ED8-BB5CA6701B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808398" y="5925525"/>
              <a:ext cx="180000" cy="180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1B88CA-E5E0-282A-8F07-9F75DEAC52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6806479" y="6149751"/>
              <a:ext cx="180000" cy="180000"/>
            </a:xfrm>
            <a:prstGeom prst="rect">
              <a:avLst/>
            </a:prstGeom>
          </p:spPr>
        </p:pic>
      </p:grpSp>
      <p:sp>
        <p:nvSpPr>
          <p:cNvPr id="18" name="Rectangle 17">
            <a:hlinkClick r:id="rId6"/>
            <a:extLst>
              <a:ext uri="{FF2B5EF4-FFF2-40B4-BE49-F238E27FC236}">
                <a16:creationId xmlns:a16="http://schemas.microsoft.com/office/drawing/2014/main" id="{828AE29B-B177-153A-29B9-33BF40CB0789}"/>
              </a:ext>
            </a:extLst>
          </p:cNvPr>
          <p:cNvSpPr/>
          <p:nvPr userDrawn="1"/>
        </p:nvSpPr>
        <p:spPr>
          <a:xfrm>
            <a:off x="5959475" y="5925525"/>
            <a:ext cx="1892299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hlinkClick r:id="rId7"/>
            <a:extLst>
              <a:ext uri="{FF2B5EF4-FFF2-40B4-BE49-F238E27FC236}">
                <a16:creationId xmlns:a16="http://schemas.microsoft.com/office/drawing/2014/main" id="{19F1626E-8FCA-4B04-ABBA-5FFDEF995347}"/>
              </a:ext>
            </a:extLst>
          </p:cNvPr>
          <p:cNvSpPr/>
          <p:nvPr userDrawn="1"/>
        </p:nvSpPr>
        <p:spPr>
          <a:xfrm>
            <a:off x="5998440" y="6157110"/>
            <a:ext cx="1383436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0F80A4FF-6690-55FF-FD64-A1AA0FF817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/>
          <a:srcRect r="12743"/>
          <a:stretch/>
        </p:blipFill>
        <p:spPr>
          <a:xfrm>
            <a:off x="8781798" y="6144981"/>
            <a:ext cx="181555" cy="175836"/>
          </a:xfrm>
          <a:prstGeom prst="rect">
            <a:avLst/>
          </a:prstGeom>
        </p:spPr>
      </p:pic>
      <p:pic>
        <p:nvPicPr>
          <p:cNvPr id="27" name="Picture 26" descr="A blue butterfly on a black background&#10;&#10;AI-generated content may be incorrect.">
            <a:extLst>
              <a:ext uri="{FF2B5EF4-FFF2-40B4-BE49-F238E27FC236}">
                <a16:creationId xmlns:a16="http://schemas.microsoft.com/office/drawing/2014/main" id="{A5B5C33B-67F2-70B9-9D7D-A1E84BF037B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16150" t="16771" r="15125" b="16972"/>
          <a:stretch>
            <a:fillRect/>
          </a:stretch>
        </p:blipFill>
        <p:spPr>
          <a:xfrm>
            <a:off x="8764587" y="5901044"/>
            <a:ext cx="211137" cy="20355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80A14BB-2679-F3DD-A36D-44B2E0CB7742}"/>
              </a:ext>
            </a:extLst>
          </p:cNvPr>
          <p:cNvGrpSpPr/>
          <p:nvPr userDrawn="1"/>
        </p:nvGrpSpPr>
        <p:grpSpPr>
          <a:xfrm>
            <a:off x="7965692" y="0"/>
            <a:ext cx="4048125" cy="4129420"/>
            <a:chOff x="7699684" y="-5809"/>
            <a:chExt cx="4048125" cy="412942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A281CAB-D855-05CB-DA50-AD6F60511629}"/>
                </a:ext>
              </a:extLst>
            </p:cNvPr>
            <p:cNvGrpSpPr/>
            <p:nvPr/>
          </p:nvGrpSpPr>
          <p:grpSpPr>
            <a:xfrm>
              <a:off x="8897510" y="0"/>
              <a:ext cx="1887489" cy="3652156"/>
              <a:chOff x="8897510" y="0"/>
              <a:chExt cx="1887489" cy="3652156"/>
            </a:xfrm>
          </p:grpSpPr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789FA348-F868-163C-0A2E-5EF7BB2269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28167" y="0"/>
                <a:ext cx="0" cy="2070100"/>
              </a:xfrm>
              <a:prstGeom prst="line">
                <a:avLst/>
              </a:prstGeom>
              <a:ln w="38100">
                <a:solidFill>
                  <a:srgbClr val="96999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7" name="Picture 16" descr="A light bulb with a silver cap&#10;&#10;Description automatically generated">
                <a:extLst>
                  <a:ext uri="{FF2B5EF4-FFF2-40B4-BE49-F238E27FC236}">
                    <a16:creationId xmlns:a16="http://schemas.microsoft.com/office/drawing/2014/main" id="{45CCA183-CA4B-AD2F-140F-73E03B2829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8897510" y="1017478"/>
                <a:ext cx="1887489" cy="2634678"/>
              </a:xfrm>
              <a:prstGeom prst="rect">
                <a:avLst/>
              </a:prstGeom>
            </p:spPr>
          </p:pic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0E9D9E5-6F51-9DF3-9D04-215E3B55A4C9}"/>
                  </a:ext>
                </a:extLst>
              </p:cNvPr>
              <p:cNvSpPr/>
              <p:nvPr/>
            </p:nvSpPr>
            <p:spPr>
              <a:xfrm>
                <a:off x="9178096" y="2436336"/>
                <a:ext cx="1307265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sl-SI" sz="1200" b="1" dirty="0">
                    <a:solidFill>
                      <a:srgbClr val="3678BD"/>
                    </a:solidFill>
                  </a:rPr>
                  <a:t>ACER is hiring!</a:t>
                </a:r>
                <a:br>
                  <a:rPr lang="sl-SI" sz="1200" b="1" dirty="0">
                    <a:solidFill>
                      <a:srgbClr val="3678BD"/>
                    </a:solidFill>
                  </a:rPr>
                </a:br>
                <a:br>
                  <a:rPr lang="sl-SI" sz="500" b="1" dirty="0">
                    <a:solidFill>
                      <a:srgbClr val="3678BD"/>
                    </a:solidFill>
                  </a:rPr>
                </a:br>
                <a:r>
                  <a:rPr lang="sl-SI" sz="1200" b="1" dirty="0">
                    <a:solidFill>
                      <a:srgbClr val="3678BD"/>
                    </a:solidFill>
                  </a:rPr>
                  <a:t>Visit our</a:t>
                </a:r>
                <a:br>
                  <a:rPr lang="sl-SI" sz="1200" b="1" dirty="0">
                    <a:solidFill>
                      <a:srgbClr val="3678BD"/>
                    </a:solidFill>
                  </a:rPr>
                </a:br>
                <a:r>
                  <a:rPr lang="sl-SI" sz="1200" b="1" dirty="0">
                    <a:solidFill>
                      <a:srgbClr val="3678BD"/>
                    </a:solidFill>
                  </a:rPr>
                  <a:t>vacancies page.</a:t>
                </a:r>
                <a:endParaRPr lang="en-GB" sz="1200" b="1" dirty="0">
                  <a:solidFill>
                    <a:srgbClr val="3678BD"/>
                  </a:solidFill>
                </a:endParaRPr>
              </a:p>
            </p:txBody>
          </p:sp>
        </p:grpSp>
        <p:sp>
          <p:nvSpPr>
            <p:cNvPr id="14" name="Rectangle 13">
              <a:hlinkClick r:id="rId11"/>
              <a:extLst>
                <a:ext uri="{FF2B5EF4-FFF2-40B4-BE49-F238E27FC236}">
                  <a16:creationId xmlns:a16="http://schemas.microsoft.com/office/drawing/2014/main" id="{5A6A5C22-78B5-4619-73E4-C4E79512D34A}"/>
                </a:ext>
              </a:extLst>
            </p:cNvPr>
            <p:cNvSpPr/>
            <p:nvPr/>
          </p:nvSpPr>
          <p:spPr>
            <a:xfrm>
              <a:off x="7699684" y="-5809"/>
              <a:ext cx="4048125" cy="412942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>
                <a:noFill/>
              </a:endParaRPr>
            </a:p>
          </p:txBody>
        </p:sp>
      </p:grpSp>
      <p:sp>
        <p:nvSpPr>
          <p:cNvPr id="25" name="Rectangle 24">
            <a:hlinkClick r:id="rId11"/>
            <a:extLst>
              <a:ext uri="{FF2B5EF4-FFF2-40B4-BE49-F238E27FC236}">
                <a16:creationId xmlns:a16="http://schemas.microsoft.com/office/drawing/2014/main" id="{6EB01A4E-1E75-F066-F01C-3348107FABC3}"/>
              </a:ext>
            </a:extLst>
          </p:cNvPr>
          <p:cNvSpPr/>
          <p:nvPr userDrawn="1"/>
        </p:nvSpPr>
        <p:spPr>
          <a:xfrm>
            <a:off x="7957390" y="-1953"/>
            <a:ext cx="4216400" cy="4702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884353039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End Slide ACER Vacanc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CEC7484-A3E3-C74A-BC15-3E18069ACD90}"/>
              </a:ext>
            </a:extLst>
          </p:cNvPr>
          <p:cNvSpPr/>
          <p:nvPr/>
        </p:nvSpPr>
        <p:spPr>
          <a:xfrm>
            <a:off x="-9524" y="0"/>
            <a:ext cx="12201524" cy="5362575"/>
          </a:xfrm>
          <a:prstGeom prst="rect">
            <a:avLst/>
          </a:prstGeom>
          <a:solidFill>
            <a:srgbClr val="3678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6000" y="1057274"/>
            <a:ext cx="10800000" cy="3094314"/>
          </a:xfrm>
        </p:spPr>
        <p:txBody>
          <a:bodyPr anchor="ctr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you.</a:t>
            </a:r>
            <a:br>
              <a:rPr lang="en-GB" dirty="0"/>
            </a:br>
            <a:r>
              <a:rPr lang="en-GB" dirty="0"/>
              <a:t>Any questions?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F1D9E9-0C93-624B-9861-30471BCD6B8F}"/>
              </a:ext>
            </a:extLst>
          </p:cNvPr>
          <p:cNvSpPr/>
          <p:nvPr userDrawn="1"/>
        </p:nvSpPr>
        <p:spPr>
          <a:xfrm>
            <a:off x="-9524" y="4698000"/>
            <a:ext cx="12200400" cy="216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A9C4BA8-0AF4-D648-AE98-33A2D2A47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8000"/>
            <a:ext cx="4411916" cy="216000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B12CBEB-0DAC-8F4B-9A0A-2BFD123ED617}"/>
              </a:ext>
            </a:extLst>
          </p:cNvPr>
          <p:cNvCxnSpPr/>
          <p:nvPr/>
        </p:nvCxnSpPr>
        <p:spPr>
          <a:xfrm>
            <a:off x="4411916" y="5219700"/>
            <a:ext cx="0" cy="110308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EC4F1F8D-6A04-F7BD-FB1E-02CD5F52A6E0}"/>
              </a:ext>
            </a:extLst>
          </p:cNvPr>
          <p:cNvSpPr txBox="1">
            <a:spLocks/>
          </p:cNvSpPr>
          <p:nvPr userDrawn="1"/>
        </p:nvSpPr>
        <p:spPr>
          <a:xfrm>
            <a:off x="9019848" y="5800726"/>
            <a:ext cx="2747156" cy="522056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0" i="0" kern="1200" spc="-15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  <a:cs typeface="Inter" panose="020B0502030000000004" pitchFamily="34" charset="0"/>
              </a:defRPr>
            </a:lvl1pPr>
          </a:lstStyle>
          <a:p>
            <a:pPr>
              <a:lnSpc>
                <a:spcPts val="1800"/>
              </a:lnSpc>
            </a:pPr>
            <a:r>
              <a:rPr lang="en-GB" sz="1300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@eu-acer.bsky.social‬</a:t>
            </a:r>
          </a:p>
          <a:p>
            <a:pPr>
              <a:lnSpc>
                <a:spcPts val="1800"/>
              </a:lnSpc>
            </a:pPr>
            <a:r>
              <a:rPr lang="en-GB" sz="1300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linkedin.com/company/</a:t>
            </a:r>
            <a:r>
              <a:rPr lang="sl-SI" sz="1300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eu</a:t>
            </a:r>
            <a:r>
              <a:rPr lang="en-GB" sz="1300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-</a:t>
            </a:r>
            <a:r>
              <a:rPr lang="sl-SI" sz="1300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rPr>
              <a:t>acer</a:t>
            </a:r>
            <a:endParaRPr lang="en-GB" sz="1300" spc="0" dirty="0">
              <a:latin typeface="Arial" panose="020B0604020202020204" pitchFamily="34" charset="0"/>
              <a:ea typeface="Inter" panose="020B05020300000000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1C5CD0-60DE-4903-A668-5BDD545C7A18}"/>
              </a:ext>
            </a:extLst>
          </p:cNvPr>
          <p:cNvGrpSpPr/>
          <p:nvPr userDrawn="1"/>
        </p:nvGrpSpPr>
        <p:grpSpPr>
          <a:xfrm>
            <a:off x="5993437" y="5800726"/>
            <a:ext cx="2563387" cy="529025"/>
            <a:chOff x="6806479" y="5800726"/>
            <a:chExt cx="2563387" cy="529025"/>
          </a:xfrm>
        </p:grpSpPr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AB1F54ED-67EF-C16A-BE17-DB8FC07C4E5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062279" y="5800726"/>
              <a:ext cx="2307587" cy="522056"/>
            </a:xfrm>
            <a:prstGeom prst="rect">
              <a:avLst/>
            </a:prstGeom>
          </p:spPr>
          <p:txBody>
            <a:bodyPr vert="horz" lIns="0" tIns="0" rIns="0" bIns="0" rtlCol="0" anchor="b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500" b="0" i="0" kern="1200" spc="-150">
                  <a:solidFill>
                    <a:schemeClr val="tx1"/>
                  </a:solidFill>
                  <a:latin typeface="Inter" panose="020B0502030000000004" pitchFamily="34" charset="0"/>
                  <a:ea typeface="Inter" panose="020B0502030000000004" pitchFamily="34" charset="0"/>
                  <a:cs typeface="Inter" panose="020B0502030000000004" pitchFamily="34" charset="0"/>
                </a:defRPr>
              </a:lvl1pPr>
            </a:lstStyle>
            <a:p>
              <a:pPr>
                <a:lnSpc>
                  <a:spcPts val="1800"/>
                </a:lnSpc>
              </a:pPr>
              <a:r>
                <a:rPr lang="en-GB" sz="1300" u="none" spc="0" dirty="0" err="1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info@acer.europa.eu</a:t>
              </a:r>
              <a:endParaRPr lang="en-GB" sz="1300" u="none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  <a:p>
              <a:pPr>
                <a:lnSpc>
                  <a:spcPts val="1800"/>
                </a:lnSpc>
              </a:pPr>
              <a:r>
                <a:rPr lang="en-GB" sz="1300" spc="0" dirty="0">
                  <a:latin typeface="Arial" panose="020B0604020202020204" pitchFamily="34" charset="0"/>
                  <a:ea typeface="Inter" panose="020B0502030000000004" pitchFamily="34" charset="0"/>
                  <a:cs typeface="Arial" panose="020B0604020202020204" pitchFamily="34" charset="0"/>
                </a:rPr>
                <a:t>acer.europa.eu</a:t>
              </a:r>
              <a:endParaRPr lang="en-SI" sz="1300" spc="0" dirty="0">
                <a:latin typeface="Arial" panose="020B0604020202020204" pitchFamily="34" charset="0"/>
                <a:ea typeface="Inter" panose="020B05020300000000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8816656-D67F-45E6-4ED8-BB5CA6701B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808398" y="5925525"/>
              <a:ext cx="180000" cy="1800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D1B88CA-E5E0-282A-8F07-9F75DEAC52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6806479" y="6149751"/>
              <a:ext cx="180000" cy="180000"/>
            </a:xfrm>
            <a:prstGeom prst="rect">
              <a:avLst/>
            </a:prstGeom>
          </p:spPr>
        </p:pic>
      </p:grpSp>
      <p:sp>
        <p:nvSpPr>
          <p:cNvPr id="18" name="Rectangle 17">
            <a:hlinkClick r:id="rId5"/>
            <a:extLst>
              <a:ext uri="{FF2B5EF4-FFF2-40B4-BE49-F238E27FC236}">
                <a16:creationId xmlns:a16="http://schemas.microsoft.com/office/drawing/2014/main" id="{828AE29B-B177-153A-29B9-33BF40CB0789}"/>
              </a:ext>
            </a:extLst>
          </p:cNvPr>
          <p:cNvSpPr/>
          <p:nvPr userDrawn="1"/>
        </p:nvSpPr>
        <p:spPr>
          <a:xfrm>
            <a:off x="5959475" y="5925525"/>
            <a:ext cx="1892299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Rectangle 18">
            <a:hlinkClick r:id="rId6"/>
            <a:extLst>
              <a:ext uri="{FF2B5EF4-FFF2-40B4-BE49-F238E27FC236}">
                <a16:creationId xmlns:a16="http://schemas.microsoft.com/office/drawing/2014/main" id="{19F1626E-8FCA-4B04-ABBA-5FFDEF995347}"/>
              </a:ext>
            </a:extLst>
          </p:cNvPr>
          <p:cNvSpPr/>
          <p:nvPr userDrawn="1"/>
        </p:nvSpPr>
        <p:spPr>
          <a:xfrm>
            <a:off x="5998440" y="6157110"/>
            <a:ext cx="1383436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0F80A4FF-6690-55FF-FD64-A1AA0FF817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r="12743"/>
          <a:stretch/>
        </p:blipFill>
        <p:spPr>
          <a:xfrm>
            <a:off x="8781798" y="6144981"/>
            <a:ext cx="181555" cy="175836"/>
          </a:xfrm>
          <a:prstGeom prst="rect">
            <a:avLst/>
          </a:prstGeom>
        </p:spPr>
      </p:pic>
      <p:sp>
        <p:nvSpPr>
          <p:cNvPr id="24" name="Rectangle 23">
            <a:hlinkClick r:id="rId8"/>
            <a:extLst>
              <a:ext uri="{FF2B5EF4-FFF2-40B4-BE49-F238E27FC236}">
                <a16:creationId xmlns:a16="http://schemas.microsoft.com/office/drawing/2014/main" id="{F41C04BB-ADE7-5B91-5B50-E540BB16B5B7}"/>
              </a:ext>
            </a:extLst>
          </p:cNvPr>
          <p:cNvSpPr/>
          <p:nvPr userDrawn="1"/>
        </p:nvSpPr>
        <p:spPr>
          <a:xfrm>
            <a:off x="8781798" y="6137051"/>
            <a:ext cx="2502151" cy="1656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7" name="Picture 26" descr="A blue butterfly on a black background&#10;&#10;AI-generated content may be incorrect.">
            <a:extLst>
              <a:ext uri="{FF2B5EF4-FFF2-40B4-BE49-F238E27FC236}">
                <a16:creationId xmlns:a16="http://schemas.microsoft.com/office/drawing/2014/main" id="{A5B5C33B-67F2-70B9-9D7D-A1E84BF037B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16150" t="16771" r="15125" b="16972"/>
          <a:stretch>
            <a:fillRect/>
          </a:stretch>
        </p:blipFill>
        <p:spPr>
          <a:xfrm>
            <a:off x="8764587" y="5901044"/>
            <a:ext cx="211137" cy="20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025952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7A1C639-99B2-4A4E-A848-FCDF8B8CE19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694D6CEC-7C5A-3644-8542-9DB48BE16B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 dirty="0"/>
              <a:t>Title of the presentation</a:t>
            </a:r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ED035378-5C01-FC45-A1F5-C4ADE23D923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i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  <a:p>
            <a:r>
              <a:rPr lang="en-GB" dirty="0"/>
              <a:t>Speaker Name</a:t>
            </a:r>
          </a:p>
          <a:p>
            <a:r>
              <a:rPr lang="en-GB" dirty="0"/>
              <a:t>Date and Location</a:t>
            </a:r>
            <a:endParaRPr lang="en-US" dirty="0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A4C6FB-EF59-2346-BFA1-FB3C5245B1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1490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E58104-D31B-2A46-9D9A-EA9CD0F81CF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678B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 dirty="0"/>
              <a:t>Title of the presentation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8EE8584F-776F-CE43-B82A-08901CB04C7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  <a:p>
            <a:r>
              <a:rPr lang="en-GB" dirty="0"/>
              <a:t>Speaker Name</a:t>
            </a:r>
          </a:p>
          <a:p>
            <a:r>
              <a:rPr lang="en-GB" dirty="0"/>
              <a:t>Date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2134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Renew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SI" dirty="0"/>
              <a:t>Title of the presentation</a:t>
            </a:r>
            <a:endParaRPr lang="en-US" dirty="0"/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ubtitle 2">
            <a:extLst>
              <a:ext uri="{FF2B5EF4-FFF2-40B4-BE49-F238E27FC236}">
                <a16:creationId xmlns:a16="http://schemas.microsoft.com/office/drawing/2014/main" id="{49C593FC-B38D-F24A-AAA6-81EAFBB41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  <a:p>
            <a:r>
              <a:rPr lang="en-GB" dirty="0"/>
              <a:t>Speaker Name</a:t>
            </a:r>
          </a:p>
          <a:p>
            <a:r>
              <a:rPr lang="en-GB" dirty="0"/>
              <a:t>Date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6307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Glo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77106"/>
            <a:ext cx="441191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 dirty="0"/>
              <a:t>Title of the presentation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B95523F-D147-4043-8292-0F1CB1A989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  <a:p>
            <a:r>
              <a:rPr lang="en-GB" dirty="0"/>
              <a:t>Speaker Name</a:t>
            </a:r>
          </a:p>
          <a:p>
            <a:r>
              <a:rPr lang="en-GB" dirty="0"/>
              <a:t>Date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8922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REM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 dirty="0"/>
              <a:t>Title of the presentation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  <a:p>
            <a:r>
              <a:rPr lang="en-GB" dirty="0"/>
              <a:t>Speaker Name</a:t>
            </a:r>
          </a:p>
          <a:p>
            <a:r>
              <a:rPr lang="en-GB" dirty="0"/>
              <a:t>Date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2387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G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29079-BBF9-2449-9D35-924610060F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600" y="337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84888C-D5DC-CE40-B058-C4F8A1386E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45" y="177106"/>
            <a:ext cx="4407226" cy="216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F8C5567-1597-6746-A572-07785B31B403}"/>
              </a:ext>
            </a:extLst>
          </p:cNvPr>
          <p:cNvCxnSpPr>
            <a:cxnSpLocks/>
          </p:cNvCxnSpPr>
          <p:nvPr userDrawn="1"/>
        </p:nvCxnSpPr>
        <p:spPr>
          <a:xfrm>
            <a:off x="4430966" y="729000"/>
            <a:ext cx="0" cy="54000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5591749C-D1A3-984F-AFA4-5ECC1907F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14930" y="729000"/>
            <a:ext cx="6372220" cy="3273362"/>
          </a:xfrm>
        </p:spPr>
        <p:txBody>
          <a:bodyPr anchor="ctr">
            <a:normAutofit/>
          </a:bodyPr>
          <a:lstStyle>
            <a:lvl1pPr algn="l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SI" dirty="0"/>
              <a:t>Title of the presentation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0C75DC-8031-B34F-8CD7-0B5EA60E28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14930" y="4234934"/>
            <a:ext cx="6449470" cy="1271201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Subtitle of the presentation</a:t>
            </a:r>
          </a:p>
          <a:p>
            <a:r>
              <a:rPr lang="en-GB" dirty="0"/>
              <a:t>Speaker Name</a:t>
            </a:r>
          </a:p>
          <a:p>
            <a:r>
              <a:rPr lang="en-GB" dirty="0"/>
              <a:t>Date and Location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375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4DF876-F413-7965-20A1-A326121AC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D3097-D1A9-2EDA-DA38-8283157A62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62899-729B-7571-6721-503BBA1FB1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C025E4-B930-4E13-AAE2-6915CC071DC2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4D71F-E4D2-5737-1926-DAAD4FCB2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10954-12B3-DD85-E2E9-2A0019855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322A1E-5788-4198-AE41-9391F25631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33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591B5B6-D938-0F47-BF55-D21DE155CC0B}"/>
              </a:ext>
            </a:extLst>
          </p:cNvPr>
          <p:cNvSpPr/>
          <p:nvPr userDrawn="1"/>
        </p:nvSpPr>
        <p:spPr>
          <a:xfrm>
            <a:off x="0" y="6282000"/>
            <a:ext cx="12192000" cy="57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80270" y="0"/>
            <a:ext cx="8715730" cy="1080000"/>
          </a:xfrm>
          <a:prstGeom prst="rect">
            <a:avLst/>
          </a:prstGeom>
        </p:spPr>
        <p:txBody>
          <a:bodyPr vert="horz" lIns="0" tIns="180000" rIns="0" bIns="180000" rtlCol="0" anchor="ctr">
            <a:noAutofit/>
          </a:bodyPr>
          <a:lstStyle/>
          <a:p>
            <a:r>
              <a:rPr lang="en-GB" dirty="0"/>
              <a:t>Slide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0984" y="1423384"/>
            <a:ext cx="10795016" cy="44900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72000" y="6281998"/>
            <a:ext cx="720000" cy="5760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8E16D21-2873-7F4D-BC1C-4DCC7B7156B8}" type="slidenum">
              <a:rPr lang="en-SI" smtClean="0"/>
              <a:pPr/>
              <a:t>‹#›</a:t>
            </a:fld>
            <a:endParaRPr lang="en-SI"/>
          </a:p>
        </p:txBody>
      </p:sp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AC56792E-A1FB-BC4F-B5FD-E43FDCCB94F8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34142" y="0"/>
            <a:ext cx="2205958" cy="1080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2DEC96-CFD0-C54C-AEEF-2574905C03C2}"/>
              </a:ext>
            </a:extLst>
          </p:cNvPr>
          <p:cNvCxnSpPr>
            <a:cxnSpLocks/>
          </p:cNvCxnSpPr>
          <p:nvPr/>
        </p:nvCxnSpPr>
        <p:spPr>
          <a:xfrm>
            <a:off x="696000" y="10800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375F696-5CE6-CE46-AE30-00563537777A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434142" y="0"/>
            <a:ext cx="2205958" cy="1080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6EFC4A9-1E97-2044-9DB0-7D4F091944BB}"/>
              </a:ext>
            </a:extLst>
          </p:cNvPr>
          <p:cNvCxnSpPr>
            <a:cxnSpLocks/>
          </p:cNvCxnSpPr>
          <p:nvPr userDrawn="1"/>
        </p:nvCxnSpPr>
        <p:spPr>
          <a:xfrm>
            <a:off x="696000" y="1080000"/>
            <a:ext cx="10800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2238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728" r:id="rId16"/>
    <p:sldLayoutId id="2147483696" r:id="rId17"/>
    <p:sldLayoutId id="2147483729" r:id="rId18"/>
    <p:sldLayoutId id="2147483661" r:id="rId19"/>
    <p:sldLayoutId id="2147483678" r:id="rId20"/>
    <p:sldLayoutId id="2147483675" r:id="rId21"/>
    <p:sldLayoutId id="2147483673" r:id="rId22"/>
    <p:sldLayoutId id="2147483677" r:id="rId23"/>
    <p:sldLayoutId id="2147483679" r:id="rId24"/>
  </p:sldLayoutIdLst>
  <p:hf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16000" indent="-2160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32000" indent="-216000" algn="l" defTabSz="914400" rtl="0" eaLnBrk="1" latinLnBrk="0" hangingPunct="1">
        <a:lnSpc>
          <a:spcPct val="90000"/>
        </a:lnSpc>
        <a:spcBef>
          <a:spcPts val="50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48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4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80000" indent="-216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9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242" userDrawn="1">
          <p15:clr>
            <a:srgbClr val="F26B43"/>
          </p15:clr>
        </p15:guide>
        <p15:guide id="4" pos="438" userDrawn="1">
          <p15:clr>
            <a:srgbClr val="F26B43"/>
          </p15:clr>
        </p15:guide>
        <p15:guide id="5" pos="4883" userDrawn="1">
          <p15:clr>
            <a:srgbClr val="F26B43"/>
          </p15:clr>
        </p15:guide>
        <p15:guide id="6" pos="2797" userDrawn="1">
          <p15:clr>
            <a:srgbClr val="F26B43"/>
          </p15:clr>
        </p15:guide>
        <p15:guide id="7" orient="horz" pos="2273" userDrawn="1">
          <p15:clr>
            <a:srgbClr val="F26B43"/>
          </p15:clr>
        </p15:guide>
        <p15:guide id="8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A107D70-9816-2D4B-8551-36AD55B23A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ACER decision on HAR &amp; SAP</a:t>
            </a:r>
            <a:endParaRPr lang="en-SI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E9054AC-5583-3849-A0B3-867DB13359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MESC meeting</a:t>
            </a:r>
          </a:p>
          <a:p>
            <a:r>
              <a:rPr lang="en-GB" dirty="0"/>
              <a:t>08/10/2026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E3BE41-F7EC-9145-952A-44E351F504A9}"/>
              </a:ext>
            </a:extLst>
          </p:cNvPr>
          <p:cNvSpPr txBox="1"/>
          <p:nvPr/>
        </p:nvSpPr>
        <p:spPr>
          <a:xfrm>
            <a:off x="6400800" y="594953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 fontScale="25000" lnSpcReduction="20000"/>
          </a:bodyPr>
          <a:lstStyle/>
          <a:p>
            <a:pPr algn="l"/>
            <a:endParaRPr lang="en-SI" b="1" dirty="0">
              <a:solidFill>
                <a:schemeClr val="accent1"/>
              </a:solidFill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2237D659-6571-BD49-88B9-1244CB858646}"/>
              </a:ext>
            </a:extLst>
          </p:cNvPr>
          <p:cNvSpPr txBox="1">
            <a:spLocks/>
          </p:cNvSpPr>
          <p:nvPr/>
        </p:nvSpPr>
        <p:spPr>
          <a:xfrm>
            <a:off x="5114930" y="5738707"/>
            <a:ext cx="6449470" cy="3902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Wingdings" pitchFamily="2" charset="2"/>
              <a:buNone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System Font Regular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solidFill>
                  <a:schemeClr val="tx2"/>
                </a:solidFill>
              </a:rPr>
              <a:t>Sensitivity</a:t>
            </a:r>
          </a:p>
        </p:txBody>
      </p:sp>
    </p:spTree>
    <p:extLst>
      <p:ext uri="{BB962C8B-B14F-4D97-AF65-F5344CB8AC3E}">
        <p14:creationId xmlns:p14="http://schemas.microsoft.com/office/powerpoint/2010/main" val="319295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9D526-1497-6B7D-AB9C-D4055294F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Improved collateral solution – history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03985C-634E-3F4C-B0B3-E889C0A00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2</a:t>
            </a:fld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B95D6-3727-8336-2ED6-7538FD47E2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2150" y="1317813"/>
            <a:ext cx="10794526" cy="4595626"/>
          </a:xfrm>
        </p:spPr>
        <p:txBody>
          <a:bodyPr/>
          <a:lstStyle/>
          <a:p>
            <a:r>
              <a:rPr lang="en-GB" dirty="0"/>
              <a:t>LTFBA require auctioning of all BZBs of a CCR simultaneously</a:t>
            </a:r>
          </a:p>
          <a:p>
            <a:pPr lvl="1"/>
            <a:r>
              <a:rPr lang="en-GB" dirty="0"/>
              <a:t>Leads to cumulated blockage of collaterals during auction phase 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(under old collateral approach)</a:t>
            </a:r>
          </a:p>
          <a:p>
            <a:r>
              <a:rPr lang="en-GB" dirty="0"/>
              <a:t>ACER Decision 07/2023 introduced long-term flow-based allocation (LTFBA) to HAR with the solution of price caps to mitigate the issue of increased collaterals </a:t>
            </a:r>
          </a:p>
          <a:p>
            <a:pPr lvl="1"/>
            <a:r>
              <a:rPr lang="en-GB" dirty="0"/>
              <a:t>Approved methodology also included a requirement for TSOs to investigate in improved solution</a:t>
            </a:r>
          </a:p>
          <a:p>
            <a:r>
              <a:rPr lang="en-GB" dirty="0"/>
              <a:t>Significant (Nov24 </a:t>
            </a:r>
            <a:r>
              <a:rPr lang="en-GB" dirty="0">
                <a:sym typeface="Wingdings" panose="05000000000000000000" pitchFamily="2" charset="2"/>
              </a:rPr>
              <a:t> Nov26</a:t>
            </a:r>
            <a:r>
              <a:rPr lang="en-GB" dirty="0"/>
              <a:t>) delay in LTFBA implementation and limited progress in following up on improved collateral solution until mid 2025</a:t>
            </a:r>
          </a:p>
          <a:p>
            <a:r>
              <a:rPr lang="en-GB" dirty="0"/>
              <a:t>Following ACER Decision 08/2025 on HAR amendments, ACER requested TSOs to amend the HAR and SAP aiming for implementation of the improved collateral solution asap</a:t>
            </a:r>
          </a:p>
          <a:p>
            <a:pPr lvl="1"/>
            <a:r>
              <a:rPr lang="en-GB" dirty="0"/>
              <a:t>Triggering amendment with the aim of implementation at the latest by Nov27</a:t>
            </a:r>
          </a:p>
          <a:p>
            <a:r>
              <a:rPr lang="en-GB" dirty="0"/>
              <a:t>TSOs’ successful proof of concept study (by N-SIDE) in Q1 2026</a:t>
            </a:r>
          </a:p>
          <a:p>
            <a:r>
              <a:rPr lang="en-GB" dirty="0"/>
              <a:t>With the submission of proposals SAP and TSOs signalled that Nov27 will not be feasible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D3173A-4708-1004-8B60-CBA48D471B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273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64D6E-5B7A-6AF7-47AB-9442FD1BF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 HAR+SAP Decision timeline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D50CE7-89A7-1279-C4D3-A507C9DD9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E16D21-2873-7F4D-BC1C-4DCC7B7156B8}" type="slidenum">
              <a:rPr kumimoji="0" lang="en-SI" sz="15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SI" sz="15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FF8EEB-AA1E-BC4F-B91D-B630F5F69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9085C7DA-F7EF-AA7F-A446-4B2CEC391E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246098"/>
              </p:ext>
            </p:extLst>
          </p:nvPr>
        </p:nvGraphicFramePr>
        <p:xfrm>
          <a:off x="714375" y="1430338"/>
          <a:ext cx="10799763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92220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1D530-F461-7CB7-A5E8-B44F60C45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on proposed amendments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B90643-E8DB-EB28-DD04-04DF3CB75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4</a:t>
            </a:fld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EA0DD7-AFA1-E531-27EC-D9A1AD1DF7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HAR:</a:t>
            </a:r>
          </a:p>
          <a:p>
            <a:pPr lvl="1"/>
            <a:r>
              <a:rPr lang="en-GB" dirty="0"/>
              <a:t>Removal of provisions for collateral cap functionality for LTFBA auctions</a:t>
            </a:r>
          </a:p>
          <a:p>
            <a:pPr lvl="1"/>
            <a:r>
              <a:rPr lang="en-GB" dirty="0"/>
              <a:t>Consideration of improved collateral solution in provisions for credit limit calculation and verification and auction results determination</a:t>
            </a:r>
          </a:p>
          <a:p>
            <a:pPr lvl="1"/>
            <a:r>
              <a:rPr lang="en-GB" dirty="0"/>
              <a:t>Reserved collaterals in LTFBA auction </a:t>
            </a:r>
            <a:endParaRPr lang="en-GB" i="1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GB" dirty="0"/>
              <a:t>Remaining old approach for </a:t>
            </a:r>
            <a:r>
              <a:rPr lang="en-GB" dirty="0" err="1"/>
              <a:t>cNTC</a:t>
            </a:r>
            <a:r>
              <a:rPr lang="en-GB" dirty="0"/>
              <a:t> borders</a:t>
            </a:r>
          </a:p>
          <a:p>
            <a:pPr lvl="1"/>
            <a:r>
              <a:rPr lang="en-GB" dirty="0"/>
              <a:t>Implementation provisions</a:t>
            </a:r>
          </a:p>
          <a:p>
            <a:pPr lvl="1"/>
            <a:r>
              <a:rPr lang="en-GB" dirty="0"/>
              <a:t>Further amendments (contestation period; DC curtailment cap; REMIT II; new auction tool)</a:t>
            </a:r>
          </a:p>
          <a:p>
            <a:pPr lvl="4"/>
            <a:endParaRPr lang="en-GB" dirty="0"/>
          </a:p>
          <a:p>
            <a:r>
              <a:rPr lang="en-GB" dirty="0"/>
              <a:t>SAP:</a:t>
            </a:r>
          </a:p>
          <a:p>
            <a:pPr lvl="1"/>
            <a:r>
              <a:rPr lang="en-GB" dirty="0"/>
              <a:t>Bid filtering constraints added to allocation function provisions</a:t>
            </a:r>
          </a:p>
          <a:p>
            <a:pPr lvl="1"/>
            <a:r>
              <a:rPr lang="en-GB" dirty="0"/>
              <a:t>Differentiation of credit limit calculation for </a:t>
            </a:r>
            <a:r>
              <a:rPr lang="en-GB" dirty="0" err="1"/>
              <a:t>cNTC</a:t>
            </a:r>
            <a:r>
              <a:rPr lang="en-GB" dirty="0"/>
              <a:t> and FB</a:t>
            </a:r>
          </a:p>
          <a:p>
            <a:pPr lvl="1"/>
            <a:r>
              <a:rPr lang="en-GB" dirty="0"/>
              <a:t>Revised and added provisions for implementation deadline (incl. revisions related to evolved FB)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FE7A9-0E93-CDC9-8459-9B260FF55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5939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80F4F-8B52-E5C8-C379-ABFA9CF24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Stakeholder’s feedback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F387DD-4739-DCCF-3D69-BCB97A6E0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16D21-2873-7F4D-BC1C-4DCC7B7156B8}" type="slidenum">
              <a:rPr lang="en-SI" smtClean="0"/>
              <a:t>5</a:t>
            </a:fld>
            <a:endParaRPr lang="en-S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C1D192-0664-63CA-897D-CA0AE2E1D1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Public consultation included questions targeting different topics of the proposed amendments 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GB" dirty="0"/>
              <a:t> 4 responses to ACER’s public consultation</a:t>
            </a:r>
          </a:p>
          <a:p>
            <a:pPr lvl="2"/>
            <a:endParaRPr lang="en-GB" dirty="0"/>
          </a:p>
          <a:p>
            <a:r>
              <a:rPr lang="en-GB" dirty="0"/>
              <a:t>Main feedback received: </a:t>
            </a:r>
            <a:r>
              <a:rPr lang="en-GB" sz="1200" i="1" dirty="0">
                <a:solidFill>
                  <a:schemeClr val="bg1">
                    <a:lumMod val="50000"/>
                  </a:schemeClr>
                </a:solidFill>
              </a:rPr>
              <a:t>(not a complete list of comments)</a:t>
            </a:r>
            <a:endParaRPr lang="en-GB" i="1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GB" dirty="0"/>
              <a:t>Call to implement the improved collateral solution as soon as possible</a:t>
            </a:r>
          </a:p>
          <a:p>
            <a:pPr lvl="1"/>
            <a:r>
              <a:rPr lang="en-GB" dirty="0"/>
              <a:t>Asking for functionality of manual bid prioritisation (for bid rejections)</a:t>
            </a:r>
          </a:p>
          <a:p>
            <a:pPr lvl="1"/>
            <a:r>
              <a:rPr lang="en-GB" dirty="0"/>
              <a:t>Support of proposed general updates and clarification amendments</a:t>
            </a:r>
          </a:p>
          <a:p>
            <a:pPr lvl="2"/>
            <a:endParaRPr lang="en-GB" dirty="0"/>
          </a:p>
          <a:p>
            <a:r>
              <a:rPr lang="en-GB" dirty="0"/>
              <a:t>Additional stakeholder feedback via FMB concerning collaterals from insurance companies</a:t>
            </a:r>
          </a:p>
          <a:p>
            <a:pPr lvl="2"/>
            <a:endParaRPr lang="en-GB" dirty="0"/>
          </a:p>
          <a:p>
            <a:r>
              <a:rPr lang="en-GB" i="1" dirty="0"/>
              <a:t>ACER will consider all raised comments and address them in the Annex to ACER’s Decision </a:t>
            </a:r>
          </a:p>
          <a:p>
            <a:endParaRPr lang="en-GB" i="1" dirty="0"/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825E23-6DCA-EC4D-3509-BE783F7560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344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CER THEME">
  <a:themeElements>
    <a:clrScheme name="Custom 1">
      <a:dk1>
        <a:srgbClr val="000000"/>
      </a:dk1>
      <a:lt1>
        <a:srgbClr val="FFFFFF"/>
      </a:lt1>
      <a:dk2>
        <a:srgbClr val="004FEE"/>
      </a:dk2>
      <a:lt2>
        <a:srgbClr val="E6E6E6"/>
      </a:lt2>
      <a:accent1>
        <a:srgbClr val="004FEE"/>
      </a:accent1>
      <a:accent2>
        <a:srgbClr val="9BE6DF"/>
      </a:accent2>
      <a:accent3>
        <a:srgbClr val="FEEA70"/>
      </a:accent3>
      <a:accent4>
        <a:srgbClr val="81F39C"/>
      </a:accent4>
      <a:accent5>
        <a:srgbClr val="BC9BFD"/>
      </a:accent5>
      <a:accent6>
        <a:srgbClr val="FC8585"/>
      </a:accent6>
      <a:hlink>
        <a:srgbClr val="004FEE"/>
      </a:hlink>
      <a:folHlink>
        <a:srgbClr val="004FE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91440" tIns="45720" rIns="91440" bIns="45720" rtlCol="0" anchor="t">
        <a:normAutofit/>
      </a:bodyPr>
      <a:lstStyle>
        <a:defPPr algn="l">
          <a:spcAft>
            <a:spcPts val="600"/>
          </a:spcAft>
          <a:buClr>
            <a:schemeClr val="tx2"/>
          </a:buClr>
          <a:defRPr sz="20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" id="{D9E09348-408F-42EE-B250-4AD01F282914}" vid="{75FA9078-F5B6-47BA-BC69-78E9E75C9BC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MYENTSOE_SiteType xmlns="f5586485-2017-4ef1-8532-eb9f7b8232d3">MYENTSOE</MYENTSOE_SiteType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Private</TermName>
          <TermId xmlns="http://schemas.microsoft.com/office/infopath/2007/PartnerControls">dfe2726a-d7c6-4ddf-bdde-4ca133caf27d</TermId>
        </TermInfo>
      </Terms>
    </ac21e43ef96045508684abcf4a272787>
    <TaxCatchAll xmlns="fc2aab48-bcf1-410f-a717-54633acfd3dc">
      <Value>3</Value>
      <Value>2</Value>
      <Value>1</Value>
    </TaxCatchAll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Props1.xml><?xml version="1.0" encoding="utf-8"?>
<ds:datastoreItem xmlns:ds="http://schemas.openxmlformats.org/officeDocument/2006/customXml" ds:itemID="{D10A826F-65C9-4A62-8DEC-48DB307A49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934F5B-19A6-4CF6-92F5-0534942F1005}"/>
</file>

<file path=customXml/itemProps3.xml><?xml version="1.0" encoding="utf-8"?>
<ds:datastoreItem xmlns:ds="http://schemas.openxmlformats.org/officeDocument/2006/customXml" ds:itemID="{36ED41E0-A1EC-4A16-A414-1163853F60A3}">
  <ds:schemaRefs>
    <ds:schemaRef ds:uri="http://schemas.microsoft.com/office/2006/metadata/properties"/>
    <ds:schemaRef ds:uri="a5ff7179-4526-4e31-84f3-1e5086ece008"/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ACER PPT Template</Template>
  <TotalTime>1530</TotalTime>
  <Words>445</Words>
  <Application>Microsoft Office PowerPoint</Application>
  <PresentationFormat>Widescreen</PresentationFormat>
  <Paragraphs>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Wingdings</vt:lpstr>
      <vt:lpstr>Office Theme</vt:lpstr>
      <vt:lpstr>ACER THEME</vt:lpstr>
      <vt:lpstr>ACER decision on HAR &amp; SAP</vt:lpstr>
      <vt:lpstr>Improved collateral solution – history</vt:lpstr>
      <vt:lpstr> HAR+SAP Decision timeline</vt:lpstr>
      <vt:lpstr>Overview on proposed amendments</vt:lpstr>
      <vt:lpstr>Stakeholder’s feedback</vt:lpstr>
    </vt:vector>
  </TitlesOfParts>
  <Company>European Agency for Cooperation of Energy Regulators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Alwan MAHMOUD (ACER)</dc:creator>
  <cp:lastModifiedBy>Martin VIEHHAUSER (ACER)</cp:lastModifiedBy>
  <cp:revision>2</cp:revision>
  <dcterms:created xsi:type="dcterms:W3CDTF">2026-07-06T09:31:13Z</dcterms:created>
  <dcterms:modified xsi:type="dcterms:W3CDTF">2026-10-01T14:32:09Z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ontentTypeId">
    <vt:lpwstr>0x010100E2E6053D901D044384EA06F1F77A311E</vt:lpwstr>
  </property>
  <property fmtid="{D5CDD505-2E9C-101B-9397-08002B2CF9AE}" pid="3" name="MYENTSOE_Classification2">
    <vt:lpwstr/>
  </property>
  <property fmtid="{D5CDD505-2E9C-101B-9397-08002B2CF9AE}" pid="4" name="MYENTSOE_Classification3">
    <vt:lpwstr/>
  </property>
  <property fmtid="{D5CDD505-2E9C-101B-9397-08002B2CF9AE}" pid="5" name="MYENTSOE_PublicType">
    <vt:lpwstr>1;#Extranet|922fc1ba-0c8d-4fbf-b30d-83722d0f30f2</vt:lpwstr>
  </property>
  <property fmtid="{D5CDD505-2E9C-101B-9397-08002B2CF9AE}" pid="6" name="MYENTSOE_SharingType">
    <vt:lpwstr>3;#Private|dfe2726a-d7c6-4ddf-bdde-4ca133caf27d</vt:lpwstr>
  </property>
  <property fmtid="{D5CDD505-2E9C-101B-9397-08002B2CF9AE}" pid="7" name="MYENTSOE_DocumentClassification">
    <vt:lpwstr/>
  </property>
  <property fmtid="{D5CDD505-2E9C-101B-9397-08002B2CF9AE}" pid="8" name="MYENTSOE_Classification1">
    <vt:lpwstr/>
  </property>
  <property fmtid="{D5CDD505-2E9C-101B-9397-08002B2CF9AE}" pid="9" name="MYENTSOE_Section">
    <vt:lpwstr>2;#Board|6cf52795-9928-4b7b-a6e8-b4c224a978ea</vt:lpwstr>
  </property>
  <property fmtid="{D5CDD505-2E9C-101B-9397-08002B2CF9AE}" pid="10" name="MYENTSOE_Classification4">
    <vt:lpwstr/>
  </property>
  <property fmtid="{D5CDD505-2E9C-101B-9397-08002B2CF9AE}" pid="11" name="MYENTSOE_DataClassification">
    <vt:lpwstr/>
  </property>
  <property fmtid="{D5CDD505-2E9C-101B-9397-08002B2CF9AE}" pid="12" name="MSIP_Label_26326a25-05b5-4156-bd4d-89acce8cd3b1_Enabled">
    <vt:lpwstr>True</vt:lpwstr>
  </property>
  <property fmtid="{D5CDD505-2E9C-101B-9397-08002B2CF9AE}" pid="13" name="MSIP_Label_26326a25-05b5-4156-bd4d-89acce8cd3b1_SiteId">
    <vt:lpwstr>7ffbeccf-0c1b-496c-8978-89209c2d375d</vt:lpwstr>
  </property>
  <property fmtid="{D5CDD505-2E9C-101B-9397-08002B2CF9AE}" pid="14" name="MSIP_Label_26326a25-05b5-4156-bd4d-89acce8cd3b1_SetDate">
    <vt:lpwstr>2026-10-02T13:31:14Z</vt:lpwstr>
  </property>
  <property fmtid="{D5CDD505-2E9C-101B-9397-08002B2CF9AE}" pid="15" name="MSIP_Label_26326a25-05b5-4156-bd4d-89acce8cd3b1_Name">
    <vt:lpwstr>Open within ENTSO-E</vt:lpwstr>
  </property>
  <property fmtid="{D5CDD505-2E9C-101B-9397-08002B2CF9AE}" pid="16" name="MSIP_Label_26326a25-05b5-4156-bd4d-89acce8cd3b1_ActionId">
    <vt:lpwstr>af7de43d-1653-4f97-83bc-3ebe585d9b32</vt:lpwstr>
  </property>
  <property fmtid="{D5CDD505-2E9C-101B-9397-08002B2CF9AE}" pid="17" name="MSIP_Label_26326a25-05b5-4156-bd4d-89acce8cd3b1_Removed">
    <vt:lpwstr>False</vt:lpwstr>
  </property>
  <property fmtid="{D5CDD505-2E9C-101B-9397-08002B2CF9AE}" pid="18" name="MSIP_Label_26326a25-05b5-4156-bd4d-89acce8cd3b1_Extended_MSFT_Method">
    <vt:lpwstr>Standard</vt:lpwstr>
  </property>
  <property fmtid="{D5CDD505-2E9C-101B-9397-08002B2CF9AE}" pid="19" name="Sensitivity">
    <vt:lpwstr>Open within ENTSO-E</vt:lpwstr>
  </property>
</Properties>
</file>